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79" r:id="rId2"/>
    <p:sldId id="294" r:id="rId3"/>
    <p:sldId id="331" r:id="rId4"/>
    <p:sldId id="338" r:id="rId5"/>
    <p:sldId id="339" r:id="rId6"/>
    <p:sldId id="261" r:id="rId7"/>
    <p:sldId id="340" r:id="rId8"/>
    <p:sldId id="341" r:id="rId9"/>
    <p:sldId id="342" r:id="rId10"/>
    <p:sldId id="346" r:id="rId11"/>
    <p:sldId id="335" r:id="rId12"/>
    <p:sldId id="343" r:id="rId13"/>
    <p:sldId id="348" r:id="rId14"/>
    <p:sldId id="347" r:id="rId15"/>
    <p:sldId id="349" r:id="rId16"/>
    <p:sldId id="350" r:id="rId17"/>
    <p:sldId id="351" r:id="rId18"/>
    <p:sldId id="354" r:id="rId19"/>
    <p:sldId id="356" r:id="rId20"/>
    <p:sldId id="357" r:id="rId21"/>
    <p:sldId id="355" r:id="rId22"/>
    <p:sldId id="280" r:id="rId23"/>
  </p:sldIdLst>
  <p:sldSz cx="9144000" cy="6858000" type="screen4x3"/>
  <p:notesSz cx="9926638" cy="6797675"/>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chen wang" initials="yw" lastIdx="1" clrIdx="0">
    <p:extLst>
      <p:ext uri="{19B8F6BF-5375-455C-9EA6-DF929625EA0E}">
        <p15:presenceInfo xmlns:p15="http://schemas.microsoft.com/office/powerpoint/2012/main" userId="f7b01d2737155d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324"/>
    <a:srgbClr val="E29493"/>
    <a:srgbClr val="C1DDD1"/>
    <a:srgbClr val="C5DDC1"/>
    <a:srgbClr val="BFDFC2"/>
    <a:srgbClr val="9DC3E6"/>
    <a:srgbClr val="E8E9EA"/>
    <a:srgbClr val="018F3E"/>
    <a:srgbClr val="FFFFD9"/>
    <a:srgbClr val="3C3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6" autoAdjust="0"/>
    <p:restoredTop sz="73160" autoAdjust="0"/>
  </p:normalViewPr>
  <p:slideViewPr>
    <p:cSldViewPr snapToGrid="0">
      <p:cViewPr>
        <p:scale>
          <a:sx n="66" d="100"/>
          <a:sy n="66" d="100"/>
        </p:scale>
        <p:origin x="270" y="-270"/>
      </p:cViewPr>
      <p:guideLst/>
    </p:cSldViewPr>
  </p:slideViewPr>
  <p:notesTextViewPr>
    <p:cViewPr>
      <p:scale>
        <a:sx n="3" d="2"/>
        <a:sy n="3" d="2"/>
      </p:scale>
      <p:origin x="0" y="0"/>
    </p:cViewPr>
  </p:notesTextViewPr>
  <p:sorterViewPr>
    <p:cViewPr>
      <p:scale>
        <a:sx n="200" d="100"/>
        <a:sy n="200" d="100"/>
      </p:scale>
      <p:origin x="0" y="0"/>
    </p:cViewPr>
  </p:sorterViewPr>
  <p:notesViewPr>
    <p:cSldViewPr snapToGrid="0">
      <p:cViewPr varScale="1">
        <p:scale>
          <a:sx n="88" d="100"/>
          <a:sy n="88" d="100"/>
        </p:scale>
        <p:origin x="1012" y="82"/>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王宇晨" userId="017964e3-5685-4b1c-8e15-db2ecfcb2502" providerId="ADAL" clId="{036D0B77-36BA-4D7F-938E-FDD2FC988E81}"/>
    <pc:docChg chg="undo custSel delSld modSld">
      <pc:chgData name="王宇晨" userId="017964e3-5685-4b1c-8e15-db2ecfcb2502" providerId="ADAL" clId="{036D0B77-36BA-4D7F-938E-FDD2FC988E81}" dt="2021-03-31T10:15:29.707" v="2444" actId="20577"/>
      <pc:docMkLst>
        <pc:docMk/>
      </pc:docMkLst>
      <pc:sldChg chg="modSp mod modNotesTx">
        <pc:chgData name="王宇晨" userId="017964e3-5685-4b1c-8e15-db2ecfcb2502" providerId="ADAL" clId="{036D0B77-36BA-4D7F-938E-FDD2FC988E81}" dt="2021-03-31T01:14:34.051" v="1831" actId="20577"/>
        <pc:sldMkLst>
          <pc:docMk/>
          <pc:sldMk cId="1259043032" sldId="261"/>
        </pc:sldMkLst>
        <pc:grpChg chg="mod">
          <ac:chgData name="王宇晨" userId="017964e3-5685-4b1c-8e15-db2ecfcb2502" providerId="ADAL" clId="{036D0B77-36BA-4D7F-938E-FDD2FC988E81}" dt="2021-03-31T01:11:03.968" v="1617" actId="1076"/>
          <ac:grpSpMkLst>
            <pc:docMk/>
            <pc:sldMk cId="1259043032" sldId="261"/>
            <ac:grpSpMk id="69" creationId="{B0E1356F-6836-46E2-8C3A-84E8F545943D}"/>
          </ac:grpSpMkLst>
        </pc:grpChg>
      </pc:sldChg>
      <pc:sldChg chg="del">
        <pc:chgData name="王宇晨" userId="017964e3-5685-4b1c-8e15-db2ecfcb2502" providerId="ADAL" clId="{036D0B77-36BA-4D7F-938E-FDD2FC988E81}" dt="2021-03-30T13:36:30.918" v="0" actId="47"/>
        <pc:sldMkLst>
          <pc:docMk/>
          <pc:sldMk cId="4223772514" sldId="278"/>
        </pc:sldMkLst>
      </pc:sldChg>
      <pc:sldChg chg="modNotesTx">
        <pc:chgData name="王宇晨" userId="017964e3-5685-4b1c-8e15-db2ecfcb2502" providerId="ADAL" clId="{036D0B77-36BA-4D7F-938E-FDD2FC988E81}" dt="2021-03-30T13:42:38.517" v="154" actId="20577"/>
        <pc:sldMkLst>
          <pc:docMk/>
          <pc:sldMk cId="3533984502" sldId="279"/>
        </pc:sldMkLst>
      </pc:sldChg>
      <pc:sldChg chg="addSp delSp mod">
        <pc:chgData name="王宇晨" userId="017964e3-5685-4b1c-8e15-db2ecfcb2502" providerId="ADAL" clId="{036D0B77-36BA-4D7F-938E-FDD2FC988E81}" dt="2021-03-30T13:36:58.932" v="2" actId="21"/>
        <pc:sldMkLst>
          <pc:docMk/>
          <pc:sldMk cId="2077747432" sldId="280"/>
        </pc:sldMkLst>
        <pc:grpChg chg="add del">
          <ac:chgData name="王宇晨" userId="017964e3-5685-4b1c-8e15-db2ecfcb2502" providerId="ADAL" clId="{036D0B77-36BA-4D7F-938E-FDD2FC988E81}" dt="2021-03-30T13:36:58.932" v="2" actId="21"/>
          <ac:grpSpMkLst>
            <pc:docMk/>
            <pc:sldMk cId="2077747432" sldId="280"/>
            <ac:grpSpMk id="11" creationId="{3BA5F5D9-EEEA-4E60-987F-54E877C8CB5E}"/>
          </ac:grpSpMkLst>
        </pc:grpChg>
      </pc:sldChg>
      <pc:sldChg chg="del">
        <pc:chgData name="王宇晨" userId="017964e3-5685-4b1c-8e15-db2ecfcb2502" providerId="ADAL" clId="{036D0B77-36BA-4D7F-938E-FDD2FC988E81}" dt="2021-03-30T13:36:30.918" v="0" actId="47"/>
        <pc:sldMkLst>
          <pc:docMk/>
          <pc:sldMk cId="2680425" sldId="291"/>
        </pc:sldMkLst>
      </pc:sldChg>
      <pc:sldChg chg="modNotesTx">
        <pc:chgData name="王宇晨" userId="017964e3-5685-4b1c-8e15-db2ecfcb2502" providerId="ADAL" clId="{036D0B77-36BA-4D7F-938E-FDD2FC988E81}" dt="2021-03-30T13:47:59.349" v="457" actId="20577"/>
        <pc:sldMkLst>
          <pc:docMk/>
          <pc:sldMk cId="3922055295" sldId="294"/>
        </pc:sldMkLst>
      </pc:sldChg>
      <pc:sldChg chg="addSp modSp mod modNotesTx">
        <pc:chgData name="王宇晨" userId="017964e3-5685-4b1c-8e15-db2ecfcb2502" providerId="ADAL" clId="{036D0B77-36BA-4D7F-938E-FDD2FC988E81}" dt="2021-03-31T10:15:29.707" v="2444" actId="20577"/>
        <pc:sldMkLst>
          <pc:docMk/>
          <pc:sldMk cId="1129886435" sldId="295"/>
        </pc:sldMkLst>
        <pc:spChg chg="mod">
          <ac:chgData name="王宇晨" userId="017964e3-5685-4b1c-8e15-db2ecfcb2502" providerId="ADAL" clId="{036D0B77-36BA-4D7F-938E-FDD2FC988E81}" dt="2021-03-31T10:14:46.767" v="2342" actId="20577"/>
          <ac:spMkLst>
            <pc:docMk/>
            <pc:sldMk cId="1129886435" sldId="295"/>
            <ac:spMk id="88" creationId="{F2BE2312-2E8F-4FB7-9B41-665470773ACA}"/>
          </ac:spMkLst>
        </pc:spChg>
        <pc:grpChg chg="add mod">
          <ac:chgData name="王宇晨" userId="017964e3-5685-4b1c-8e15-db2ecfcb2502" providerId="ADAL" clId="{036D0B77-36BA-4D7F-938E-FDD2FC988E81}" dt="2021-03-31T08:42:41.659" v="2221" actId="164"/>
          <ac:grpSpMkLst>
            <pc:docMk/>
            <pc:sldMk cId="1129886435" sldId="295"/>
            <ac:grpSpMk id="2" creationId="{3B05F2EC-783A-40C9-A9EE-CED5E979E895}"/>
          </ac:grpSpMkLst>
        </pc:grpChg>
        <pc:picChg chg="add mod">
          <ac:chgData name="王宇晨" userId="017964e3-5685-4b1c-8e15-db2ecfcb2502" providerId="ADAL" clId="{036D0B77-36BA-4D7F-938E-FDD2FC988E81}" dt="2021-03-31T08:40:12.731" v="2191" actId="1076"/>
          <ac:picMkLst>
            <pc:docMk/>
            <pc:sldMk cId="1129886435" sldId="295"/>
            <ac:picMk id="52" creationId="{F4B52455-C773-4B09-B774-F6D0B6A32E18}"/>
          </ac:picMkLst>
        </pc:picChg>
        <pc:picChg chg="add mod">
          <ac:chgData name="王宇晨" userId="017964e3-5685-4b1c-8e15-db2ecfcb2502" providerId="ADAL" clId="{036D0B77-36BA-4D7F-938E-FDD2FC988E81}" dt="2021-03-31T08:40:23.947" v="2193" actId="1076"/>
          <ac:picMkLst>
            <pc:docMk/>
            <pc:sldMk cId="1129886435" sldId="295"/>
            <ac:picMk id="53" creationId="{9ABCE3B0-50C1-40B3-92B0-FA6F9EADB8FB}"/>
          </ac:picMkLst>
        </pc:picChg>
        <pc:picChg chg="add mod">
          <ac:chgData name="王宇晨" userId="017964e3-5685-4b1c-8e15-db2ecfcb2502" providerId="ADAL" clId="{036D0B77-36BA-4D7F-938E-FDD2FC988E81}" dt="2021-03-31T08:40:33.611" v="2195" actId="1076"/>
          <ac:picMkLst>
            <pc:docMk/>
            <pc:sldMk cId="1129886435" sldId="295"/>
            <ac:picMk id="54" creationId="{3229FB6F-7E15-4C29-8687-5A9257A151DB}"/>
          </ac:picMkLst>
        </pc:picChg>
        <pc:picChg chg="add mod">
          <ac:chgData name="王宇晨" userId="017964e3-5685-4b1c-8e15-db2ecfcb2502" providerId="ADAL" clId="{036D0B77-36BA-4D7F-938E-FDD2FC988E81}" dt="2021-03-31T08:42:41.659" v="2221" actId="164"/>
          <ac:picMkLst>
            <pc:docMk/>
            <pc:sldMk cId="1129886435" sldId="295"/>
            <ac:picMk id="55" creationId="{481DC3B7-1D0D-49BA-9D0B-1A4BBE07FF69}"/>
          </ac:picMkLst>
        </pc:picChg>
        <pc:picChg chg="add mod">
          <ac:chgData name="王宇晨" userId="017964e3-5685-4b1c-8e15-db2ecfcb2502" providerId="ADAL" clId="{036D0B77-36BA-4D7F-938E-FDD2FC988E81}" dt="2021-03-31T08:42:41.659" v="2221" actId="164"/>
          <ac:picMkLst>
            <pc:docMk/>
            <pc:sldMk cId="1129886435" sldId="295"/>
            <ac:picMk id="56" creationId="{2B50E423-8E68-47AF-91E5-0120CEF5E9F1}"/>
          </ac:picMkLst>
        </pc:picChg>
        <pc:picChg chg="add mod">
          <ac:chgData name="王宇晨" userId="017964e3-5685-4b1c-8e15-db2ecfcb2502" providerId="ADAL" clId="{036D0B77-36BA-4D7F-938E-FDD2FC988E81}" dt="2021-03-31T08:42:41.659" v="2221" actId="164"/>
          <ac:picMkLst>
            <pc:docMk/>
            <pc:sldMk cId="1129886435" sldId="295"/>
            <ac:picMk id="57" creationId="{DF4C52A5-A322-4A89-AED8-F3CF589A0F8C}"/>
          </ac:picMkLst>
        </pc:picChg>
      </pc:sldChg>
      <pc:sldChg chg="addSp modSp mod">
        <pc:chgData name="王宇晨" userId="017964e3-5685-4b1c-8e15-db2ecfcb2502" providerId="ADAL" clId="{036D0B77-36BA-4D7F-938E-FDD2FC988E81}" dt="2021-03-31T01:34:08.022" v="1991" actId="20577"/>
        <pc:sldMkLst>
          <pc:docMk/>
          <pc:sldMk cId="2317043887" sldId="296"/>
        </pc:sldMkLst>
        <pc:spChg chg="add mod">
          <ac:chgData name="王宇晨" userId="017964e3-5685-4b1c-8e15-db2ecfcb2502" providerId="ADAL" clId="{036D0B77-36BA-4D7F-938E-FDD2FC988E81}" dt="2021-03-31T01:34:08.022" v="1991" actId="20577"/>
          <ac:spMkLst>
            <pc:docMk/>
            <pc:sldMk cId="2317043887" sldId="296"/>
            <ac:spMk id="29" creationId="{A6A8C179-0722-437D-BD0C-92BEBC2531C6}"/>
          </ac:spMkLst>
        </pc:spChg>
      </pc:sldChg>
      <pc:sldChg chg="modNotesTx">
        <pc:chgData name="王宇晨" userId="017964e3-5685-4b1c-8e15-db2ecfcb2502" providerId="ADAL" clId="{036D0B77-36BA-4D7F-938E-FDD2FC988E81}" dt="2021-03-31T01:22:03.618" v="1886" actId="20577"/>
        <pc:sldMkLst>
          <pc:docMk/>
          <pc:sldMk cId="3086741316" sldId="300"/>
        </pc:sldMkLst>
      </pc:sldChg>
      <pc:sldChg chg="modNotesTx">
        <pc:chgData name="王宇晨" userId="017964e3-5685-4b1c-8e15-db2ecfcb2502" providerId="ADAL" clId="{036D0B77-36BA-4D7F-938E-FDD2FC988E81}" dt="2021-03-31T10:12:33.511" v="2341" actId="20577"/>
        <pc:sldMkLst>
          <pc:docMk/>
          <pc:sldMk cId="3204169811" sldId="304"/>
        </pc:sldMkLst>
      </pc:sldChg>
      <pc:sldChg chg="addSp delSp mod">
        <pc:chgData name="王宇晨" userId="017964e3-5685-4b1c-8e15-db2ecfcb2502" providerId="ADAL" clId="{036D0B77-36BA-4D7F-938E-FDD2FC988E81}" dt="2021-03-30T13:37:21.980" v="4"/>
        <pc:sldMkLst>
          <pc:docMk/>
          <pc:sldMk cId="2311039299" sldId="309"/>
        </pc:sldMkLst>
        <pc:spChg chg="del">
          <ac:chgData name="王宇晨" userId="017964e3-5685-4b1c-8e15-db2ecfcb2502" providerId="ADAL" clId="{036D0B77-36BA-4D7F-938E-FDD2FC988E81}" dt="2021-03-30T13:37:21.604" v="3" actId="478"/>
          <ac:spMkLst>
            <pc:docMk/>
            <pc:sldMk cId="2311039299" sldId="309"/>
            <ac:spMk id="16" creationId="{BC766828-36C6-4501-9E9F-2943830740A2}"/>
          </ac:spMkLst>
        </pc:spChg>
        <pc:spChg chg="add">
          <ac:chgData name="王宇晨" userId="017964e3-5685-4b1c-8e15-db2ecfcb2502" providerId="ADAL" clId="{036D0B77-36BA-4D7F-938E-FDD2FC988E81}" dt="2021-03-30T13:37:21.980" v="4"/>
          <ac:spMkLst>
            <pc:docMk/>
            <pc:sldMk cId="2311039299" sldId="309"/>
            <ac:spMk id="35" creationId="{705F63A7-3C74-4C9B-9971-EA34231BF664}"/>
          </ac:spMkLst>
        </pc:spChg>
      </pc:sldChg>
      <pc:sldChg chg="addSp delSp mod">
        <pc:chgData name="王宇晨" userId="017964e3-5685-4b1c-8e15-db2ecfcb2502" providerId="ADAL" clId="{036D0B77-36BA-4D7F-938E-FDD2FC988E81}" dt="2021-03-30T13:37:24.815" v="6"/>
        <pc:sldMkLst>
          <pc:docMk/>
          <pc:sldMk cId="1847264918" sldId="313"/>
        </pc:sldMkLst>
        <pc:spChg chg="del">
          <ac:chgData name="王宇晨" userId="017964e3-5685-4b1c-8e15-db2ecfcb2502" providerId="ADAL" clId="{036D0B77-36BA-4D7F-938E-FDD2FC988E81}" dt="2021-03-30T13:37:24.506" v="5" actId="478"/>
          <ac:spMkLst>
            <pc:docMk/>
            <pc:sldMk cId="1847264918" sldId="313"/>
            <ac:spMk id="16" creationId="{BC766828-36C6-4501-9E9F-2943830740A2}"/>
          </ac:spMkLst>
        </pc:spChg>
        <pc:spChg chg="add">
          <ac:chgData name="王宇晨" userId="017964e3-5685-4b1c-8e15-db2ecfcb2502" providerId="ADAL" clId="{036D0B77-36BA-4D7F-938E-FDD2FC988E81}" dt="2021-03-30T13:37:24.815" v="6"/>
          <ac:spMkLst>
            <pc:docMk/>
            <pc:sldMk cId="1847264918" sldId="313"/>
            <ac:spMk id="22" creationId="{ADA67582-048A-4C82-BC53-6ABAD715D763}"/>
          </ac:spMkLst>
        </pc:spChg>
      </pc:sldChg>
      <pc:sldChg chg="addSp delSp mod">
        <pc:chgData name="王宇晨" userId="017964e3-5685-4b1c-8e15-db2ecfcb2502" providerId="ADAL" clId="{036D0B77-36BA-4D7F-938E-FDD2FC988E81}" dt="2021-03-30T13:37:27.745" v="8"/>
        <pc:sldMkLst>
          <pc:docMk/>
          <pc:sldMk cId="3725625535" sldId="314"/>
        </pc:sldMkLst>
        <pc:spChg chg="add">
          <ac:chgData name="王宇晨" userId="017964e3-5685-4b1c-8e15-db2ecfcb2502" providerId="ADAL" clId="{036D0B77-36BA-4D7F-938E-FDD2FC988E81}" dt="2021-03-30T13:37:27.745" v="8"/>
          <ac:spMkLst>
            <pc:docMk/>
            <pc:sldMk cId="3725625535" sldId="314"/>
            <ac:spMk id="11" creationId="{C6FA9A62-B906-488A-BB46-C09B4A20E5F3}"/>
          </ac:spMkLst>
        </pc:spChg>
        <pc:spChg chg="del">
          <ac:chgData name="王宇晨" userId="017964e3-5685-4b1c-8e15-db2ecfcb2502" providerId="ADAL" clId="{036D0B77-36BA-4D7F-938E-FDD2FC988E81}" dt="2021-03-30T13:37:27.338" v="7" actId="478"/>
          <ac:spMkLst>
            <pc:docMk/>
            <pc:sldMk cId="3725625535" sldId="314"/>
            <ac:spMk id="16" creationId="{BC766828-36C6-4501-9E9F-2943830740A2}"/>
          </ac:spMkLst>
        </pc:spChg>
      </pc:sldChg>
      <pc:sldChg chg="addSp delSp mod">
        <pc:chgData name="王宇晨" userId="017964e3-5685-4b1c-8e15-db2ecfcb2502" providerId="ADAL" clId="{036D0B77-36BA-4D7F-938E-FDD2FC988E81}" dt="2021-03-30T13:37:32.802" v="12"/>
        <pc:sldMkLst>
          <pc:docMk/>
          <pc:sldMk cId="4252418119" sldId="315"/>
        </pc:sldMkLst>
        <pc:spChg chg="del">
          <ac:chgData name="王宇晨" userId="017964e3-5685-4b1c-8e15-db2ecfcb2502" providerId="ADAL" clId="{036D0B77-36BA-4D7F-938E-FDD2FC988E81}" dt="2021-03-30T13:37:32.571" v="11" actId="478"/>
          <ac:spMkLst>
            <pc:docMk/>
            <pc:sldMk cId="4252418119" sldId="315"/>
            <ac:spMk id="16" creationId="{BC766828-36C6-4501-9E9F-2943830740A2}"/>
          </ac:spMkLst>
        </pc:spChg>
        <pc:spChg chg="add">
          <ac:chgData name="王宇晨" userId="017964e3-5685-4b1c-8e15-db2ecfcb2502" providerId="ADAL" clId="{036D0B77-36BA-4D7F-938E-FDD2FC988E81}" dt="2021-03-30T13:37:32.802" v="12"/>
          <ac:spMkLst>
            <pc:docMk/>
            <pc:sldMk cId="4252418119" sldId="315"/>
            <ac:spMk id="21" creationId="{95D4A28A-36EB-4A4B-89FB-5CDD823A9A2C}"/>
          </ac:spMkLst>
        </pc:spChg>
      </pc:sldChg>
      <pc:sldChg chg="addSp delSp mod">
        <pc:chgData name="王宇晨" userId="017964e3-5685-4b1c-8e15-db2ecfcb2502" providerId="ADAL" clId="{036D0B77-36BA-4D7F-938E-FDD2FC988E81}" dt="2021-03-30T13:37:30.442" v="10"/>
        <pc:sldMkLst>
          <pc:docMk/>
          <pc:sldMk cId="926843175" sldId="316"/>
        </pc:sldMkLst>
        <pc:spChg chg="del">
          <ac:chgData name="王宇晨" userId="017964e3-5685-4b1c-8e15-db2ecfcb2502" providerId="ADAL" clId="{036D0B77-36BA-4D7F-938E-FDD2FC988E81}" dt="2021-03-30T13:37:29.843" v="9" actId="478"/>
          <ac:spMkLst>
            <pc:docMk/>
            <pc:sldMk cId="926843175" sldId="316"/>
            <ac:spMk id="16" creationId="{BC766828-36C6-4501-9E9F-2943830740A2}"/>
          </ac:spMkLst>
        </pc:spChg>
        <pc:spChg chg="add">
          <ac:chgData name="王宇晨" userId="017964e3-5685-4b1c-8e15-db2ecfcb2502" providerId="ADAL" clId="{036D0B77-36BA-4D7F-938E-FDD2FC988E81}" dt="2021-03-30T13:37:30.442" v="10"/>
          <ac:spMkLst>
            <pc:docMk/>
            <pc:sldMk cId="926843175" sldId="316"/>
            <ac:spMk id="40" creationId="{D60D108A-0FB1-4E6E-96B8-92156F6519C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26E-472E-9CDE-1099144E8FAE}"/>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26E-472E-9CDE-1099144E8FAE}"/>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26E-472E-9CDE-1099144E8FAE}"/>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26E-472E-9CDE-1099144E8FAE}"/>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26E-472E-9CDE-1099144E8FAE}"/>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26E-472E-9CDE-1099144E8FAE}"/>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426E-472E-9CDE-1099144E8FAE}"/>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426E-472E-9CDE-1099144E8FAE}"/>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426E-472E-9CDE-1099144E8FAE}"/>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426E-472E-9CDE-1099144E8FAE}"/>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426E-472E-9CDE-1099144E8FAE}"/>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426E-472E-9CDE-1099144E8FAE}"/>
              </c:ext>
            </c:extLst>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9-426E-472E-9CDE-1099144E8FAE}"/>
              </c:ext>
            </c:extLst>
          </c:dPt>
          <c:dPt>
            <c:idx val="13"/>
            <c:bubble3D val="0"/>
            <c:spPr>
              <a:solidFill>
                <a:schemeClr val="accent2">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B-426E-472E-9CDE-1099144E8FAE}"/>
              </c:ext>
            </c:extLst>
          </c:dPt>
          <c:dPt>
            <c:idx val="14"/>
            <c:bubble3D val="0"/>
            <c:spPr>
              <a:solidFill>
                <a:schemeClr val="accent3">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D-426E-472E-9CDE-1099144E8FAE}"/>
              </c:ext>
            </c:extLst>
          </c:dPt>
          <c:dPt>
            <c:idx val="15"/>
            <c:bubble3D val="0"/>
            <c:spPr>
              <a:solidFill>
                <a:schemeClr val="accent4">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F-426E-472E-9CDE-1099144E8FAE}"/>
              </c:ext>
            </c:extLst>
          </c:dPt>
          <c:dPt>
            <c:idx val="16"/>
            <c:bubble3D val="0"/>
            <c:spPr>
              <a:solidFill>
                <a:schemeClr val="accent5">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1-426E-472E-9CDE-1099144E8FAE}"/>
              </c:ext>
            </c:extLst>
          </c:dPt>
          <c:dPt>
            <c:idx val="17"/>
            <c:bubble3D val="0"/>
            <c:spPr>
              <a:solidFill>
                <a:schemeClr val="accent6">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3-426E-472E-9CDE-1099144E8FAE}"/>
              </c:ext>
            </c:extLst>
          </c:dPt>
          <c:dPt>
            <c:idx val="18"/>
            <c:bubble3D val="0"/>
            <c:spPr>
              <a:solidFill>
                <a:schemeClr val="accent1">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5-426E-472E-9CDE-1099144E8FAE}"/>
              </c:ext>
            </c:extLst>
          </c:dPt>
          <c:dPt>
            <c:idx val="19"/>
            <c:bubble3D val="0"/>
            <c:spPr>
              <a:solidFill>
                <a:schemeClr val="accent2">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7-426E-472E-9CDE-1099144E8FAE}"/>
              </c:ext>
            </c:extLst>
          </c:dPt>
          <c:dPt>
            <c:idx val="20"/>
            <c:bubble3D val="0"/>
            <c:spPr>
              <a:solidFill>
                <a:schemeClr val="accent3">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9-426E-472E-9CDE-1099144E8FAE}"/>
              </c:ext>
            </c:extLst>
          </c:dPt>
          <c:dPt>
            <c:idx val="21"/>
            <c:bubble3D val="0"/>
            <c:spPr>
              <a:solidFill>
                <a:schemeClr val="accent4">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B-426E-472E-9CDE-1099144E8FAE}"/>
              </c:ext>
            </c:extLst>
          </c:dPt>
          <c:dPt>
            <c:idx val="22"/>
            <c:bubble3D val="0"/>
            <c:spPr>
              <a:solidFill>
                <a:schemeClr val="accent5">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D-426E-472E-9CDE-1099144E8FAE}"/>
              </c:ext>
            </c:extLst>
          </c:dPt>
          <c:dPt>
            <c:idx val="23"/>
            <c:bubble3D val="0"/>
            <c:spPr>
              <a:solidFill>
                <a:schemeClr val="accent6">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F-426E-472E-9CDE-1099144E8FAE}"/>
              </c:ext>
            </c:extLst>
          </c:dPt>
          <c:dPt>
            <c:idx val="24"/>
            <c:bubble3D val="0"/>
            <c:spPr>
              <a:solidFill>
                <a:schemeClr val="accent1">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1-426E-472E-9CDE-1099144E8FAE}"/>
              </c:ext>
            </c:extLst>
          </c:dPt>
          <c:dPt>
            <c:idx val="25"/>
            <c:bubble3D val="0"/>
            <c:spPr>
              <a:solidFill>
                <a:schemeClr val="accent2">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3-426E-472E-9CDE-1099144E8FAE}"/>
              </c:ext>
            </c:extLst>
          </c:dPt>
          <c:dPt>
            <c:idx val="26"/>
            <c:bubble3D val="0"/>
            <c:spPr>
              <a:solidFill>
                <a:schemeClr val="accent3">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5-426E-472E-9CDE-1099144E8FAE}"/>
              </c:ext>
            </c:extLst>
          </c:dPt>
          <c:dPt>
            <c:idx val="27"/>
            <c:bubble3D val="0"/>
            <c:spPr>
              <a:solidFill>
                <a:schemeClr val="accent4">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7-426E-472E-9CDE-1099144E8FAE}"/>
              </c:ext>
            </c:extLst>
          </c:dPt>
          <c:dPt>
            <c:idx val="28"/>
            <c:bubble3D val="0"/>
            <c:spPr>
              <a:solidFill>
                <a:schemeClr val="accent5">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9-426E-472E-9CDE-1099144E8FAE}"/>
              </c:ext>
            </c:extLst>
          </c:dPt>
          <c:dPt>
            <c:idx val="29"/>
            <c:bubble3D val="0"/>
            <c:spPr>
              <a:solidFill>
                <a:schemeClr val="accent6">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B-426E-472E-9CDE-1099144E8FAE}"/>
              </c:ext>
            </c:extLst>
          </c:dPt>
          <c:dPt>
            <c:idx val="30"/>
            <c:bubble3D val="0"/>
            <c:spPr>
              <a:solidFill>
                <a:schemeClr val="accent1">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D-426E-472E-9CDE-1099144E8FAE}"/>
              </c:ext>
            </c:extLst>
          </c:dPt>
          <c:dPt>
            <c:idx val="31"/>
            <c:bubble3D val="0"/>
            <c:spPr>
              <a:solidFill>
                <a:schemeClr val="accent2">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F-426E-472E-9CDE-1099144E8FAE}"/>
              </c:ext>
            </c:extLst>
          </c:dPt>
          <c:dPt>
            <c:idx val="32"/>
            <c:bubble3D val="0"/>
            <c:spPr>
              <a:solidFill>
                <a:schemeClr val="accent3">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1-426E-472E-9CDE-1099144E8FAE}"/>
              </c:ext>
            </c:extLst>
          </c:dPt>
          <c:dPt>
            <c:idx val="33"/>
            <c:bubble3D val="0"/>
            <c:spPr>
              <a:solidFill>
                <a:schemeClr val="accent4">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3-426E-472E-9CDE-1099144E8FAE}"/>
              </c:ext>
            </c:extLst>
          </c:dPt>
          <c:dPt>
            <c:idx val="34"/>
            <c:bubble3D val="0"/>
            <c:spPr>
              <a:solidFill>
                <a:schemeClr val="accent5">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5-426E-472E-9CDE-1099144E8FAE}"/>
              </c:ext>
            </c:extLst>
          </c:dPt>
          <c:dPt>
            <c:idx val="35"/>
            <c:bubble3D val="0"/>
            <c:spPr>
              <a:solidFill>
                <a:schemeClr val="accent6">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7-426E-472E-9CDE-1099144E8FA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Sheet1!$A$2:$A$37</c:f>
              <c:strCache>
                <c:ptCount val="36"/>
                <c:pt idx="0">
                  <c:v>THEFT </c:v>
                </c:pt>
                <c:pt idx="1">
                  <c:v>ASSAULT </c:v>
                </c:pt>
                <c:pt idx="2">
                  <c:v>OBSCENITY </c:v>
                </c:pt>
                <c:pt idx="3">
                  <c:v>CRIMINAL MISCHIEF &amp; RELATED OF </c:v>
                </c:pt>
                <c:pt idx="4">
                  <c:v>NARCOTICS </c:v>
                </c:pt>
                <c:pt idx="5">
                  <c:v>OFF. AGNST PUB ORD SENSBLTY &amp; </c:v>
                </c:pt>
                <c:pt idx="6">
                  <c:v>ROBBERY </c:v>
                </c:pt>
                <c:pt idx="7">
                  <c:v>BURGLARY </c:v>
                </c:pt>
                <c:pt idx="8">
                  <c:v>WEAPONS VIOLATION </c:v>
                </c:pt>
                <c:pt idx="9">
                  <c:v>MOTOR VEHICLE THEFT </c:v>
                </c:pt>
                <c:pt idx="10">
                  <c:v>MISCELLANEOUS PENAL LAW </c:v>
                </c:pt>
                <c:pt idx="11">
                  <c:v>DECEPTIVE PRACTICE </c:v>
                </c:pt>
                <c:pt idx="12">
                  <c:v>PUBLIC PEACE VIOLATION </c:v>
                </c:pt>
                <c:pt idx="13">
                  <c:v>CRIMINAL TRESPASS </c:v>
                </c:pt>
                <c:pt idx="14">
                  <c:v>INTOXICATED/IMPAIRED DRIVING </c:v>
                </c:pt>
                <c:pt idx="15">
                  <c:v>VEHICLE AND TRAFFIC LAWS </c:v>
                </c:pt>
                <c:pt idx="16">
                  <c:v>THEFT-FRAUD </c:v>
                </c:pt>
                <c:pt idx="17">
                  <c:v>SEX OFFENSE </c:v>
                </c:pt>
                <c:pt idx="18">
                  <c:v>POSSESSION OF STOLEN PROPERTY </c:v>
                </c:pt>
                <c:pt idx="19">
                  <c:v>ARSON </c:v>
                </c:pt>
                <c:pt idx="20">
                  <c:v>CRIM SEXUAL ASSAULT </c:v>
                </c:pt>
                <c:pt idx="21">
                  <c:v>CRIMINAL DAMAGE </c:v>
                </c:pt>
                <c:pt idx="22">
                  <c:v>OTHER OFFENSE </c:v>
                </c:pt>
                <c:pt idx="23">
                  <c:v>OTHER STATE LAWS </c:v>
                </c:pt>
                <c:pt idx="24">
                  <c:v>HOMICIDE </c:v>
                </c:pt>
                <c:pt idx="25">
                  <c:v>NYS LAWS-UNCLASSIFIED FELONY </c:v>
                </c:pt>
                <c:pt idx="26">
                  <c:v>KIDNAPPING </c:v>
                </c:pt>
                <c:pt idx="27">
                  <c:v>GAMBLING </c:v>
                </c:pt>
                <c:pt idx="28">
                  <c:v>OFFENSE INVOLVING CHILDREN </c:v>
                </c:pt>
                <c:pt idx="29">
                  <c:v>LIQUOR LAW VIOLATION </c:v>
                </c:pt>
                <c:pt idx="30">
                  <c:v>INTERFERENCE WITH PUBLIC OFFICER </c:v>
                </c:pt>
                <c:pt idx="31">
                  <c:v>PROSTITUTION </c:v>
                </c:pt>
                <c:pt idx="32">
                  <c:v>NON-CRIMINAL </c:v>
                </c:pt>
                <c:pt idx="33">
                  <c:v>ESCAPE </c:v>
                </c:pt>
                <c:pt idx="34">
                  <c:v>HOMICIDE-NEGLIGENT-VEHICLE </c:v>
                </c:pt>
                <c:pt idx="35">
                  <c:v>RITUALISM </c:v>
                </c:pt>
              </c:strCache>
            </c:strRef>
          </c:cat>
          <c:val>
            <c:numRef>
              <c:f>Sheet1!$B$2:$B$37</c:f>
              <c:numCache>
                <c:formatCode>General</c:formatCode>
                <c:ptCount val="36"/>
                <c:pt idx="0">
                  <c:v>50730</c:v>
                </c:pt>
                <c:pt idx="1">
                  <c:v>28505</c:v>
                </c:pt>
                <c:pt idx="2">
                  <c:v>24871</c:v>
                </c:pt>
                <c:pt idx="3">
                  <c:v>21772</c:v>
                </c:pt>
                <c:pt idx="4">
                  <c:v>15655</c:v>
                </c:pt>
                <c:pt idx="5">
                  <c:v>12585</c:v>
                </c:pt>
                <c:pt idx="6">
                  <c:v>8438</c:v>
                </c:pt>
                <c:pt idx="7">
                  <c:v>8280</c:v>
                </c:pt>
                <c:pt idx="8">
                  <c:v>5232</c:v>
                </c:pt>
                <c:pt idx="9">
                  <c:v>4947</c:v>
                </c:pt>
                <c:pt idx="10">
                  <c:v>4427</c:v>
                </c:pt>
                <c:pt idx="11">
                  <c:v>4343</c:v>
                </c:pt>
                <c:pt idx="12">
                  <c:v>3956</c:v>
                </c:pt>
                <c:pt idx="13">
                  <c:v>3206</c:v>
                </c:pt>
                <c:pt idx="14">
                  <c:v>2974</c:v>
                </c:pt>
                <c:pt idx="15">
                  <c:v>2889</c:v>
                </c:pt>
                <c:pt idx="16">
                  <c:v>2361</c:v>
                </c:pt>
                <c:pt idx="17">
                  <c:v>2302</c:v>
                </c:pt>
                <c:pt idx="18">
                  <c:v>1224</c:v>
                </c:pt>
                <c:pt idx="19">
                  <c:v>645</c:v>
                </c:pt>
                <c:pt idx="20">
                  <c:v>547</c:v>
                </c:pt>
                <c:pt idx="21">
                  <c:v>481</c:v>
                </c:pt>
                <c:pt idx="22">
                  <c:v>314</c:v>
                </c:pt>
                <c:pt idx="23">
                  <c:v>255</c:v>
                </c:pt>
                <c:pt idx="24">
                  <c:v>228</c:v>
                </c:pt>
                <c:pt idx="25">
                  <c:v>152</c:v>
                </c:pt>
                <c:pt idx="26">
                  <c:v>108</c:v>
                </c:pt>
                <c:pt idx="27">
                  <c:v>78</c:v>
                </c:pt>
                <c:pt idx="28">
                  <c:v>65</c:v>
                </c:pt>
                <c:pt idx="29">
                  <c:v>33</c:v>
                </c:pt>
                <c:pt idx="30">
                  <c:v>32</c:v>
                </c:pt>
                <c:pt idx="31">
                  <c:v>24</c:v>
                </c:pt>
                <c:pt idx="32">
                  <c:v>22</c:v>
                </c:pt>
                <c:pt idx="33">
                  <c:v>7</c:v>
                </c:pt>
                <c:pt idx="34">
                  <c:v>2</c:v>
                </c:pt>
                <c:pt idx="35">
                  <c:v>2</c:v>
                </c:pt>
              </c:numCache>
            </c:numRef>
          </c:val>
          <c:extLst>
            <c:ext xmlns:c16="http://schemas.microsoft.com/office/drawing/2014/chart" uri="{C3380CC4-5D6E-409C-BE32-E72D297353CC}">
              <c16:uniqueId val="{00000048-426E-472E-9CDE-1099144E8FAE}"/>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5622798" y="1"/>
            <a:ext cx="4301543" cy="341064"/>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2021/6/1</a:t>
            </a:fld>
            <a:endParaRPr lang="zh-CN" altLang="en-US"/>
          </a:p>
        </p:txBody>
      </p:sp>
      <p:sp>
        <p:nvSpPr>
          <p:cNvPr id="4" name="Slide Image Placeholder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6456612"/>
            <a:ext cx="4301543" cy="341063"/>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extLst>
      <p:ext uri="{BB962C8B-B14F-4D97-AF65-F5344CB8AC3E}">
        <p14:creationId xmlns:p14="http://schemas.microsoft.com/office/powerpoint/2010/main" val="259009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大家好，我是苗子佳，今天由我为大家进行组会汇报。我今天介绍的是</a:t>
            </a:r>
            <a:r>
              <a:rPr lang="en-US" altLang="zh-CN" dirty="0"/>
              <a:t>2018</a:t>
            </a:r>
            <a:r>
              <a:rPr lang="zh-CN" altLang="en-US" dirty="0"/>
              <a:t>年</a:t>
            </a:r>
            <a:r>
              <a:rPr lang="en-US" altLang="zh-CN" dirty="0"/>
              <a:t>CIKM</a:t>
            </a:r>
            <a:r>
              <a:rPr lang="zh-CN" altLang="en-US" dirty="0"/>
              <a:t>的一篇文章，名字叫做</a:t>
            </a:r>
            <a:r>
              <a:rPr lang="en-US" altLang="zh-CN" sz="1200" b="1" dirty="0" err="1">
                <a:solidFill>
                  <a:srgbClr val="3C3C8E"/>
                </a:solidFill>
                <a:latin typeface="思源黑体 CN" panose="020B0500000000000000" pitchFamily="34" charset="-122"/>
                <a:ea typeface="思源黑体 CN" panose="020B0500000000000000" pitchFamily="34" charset="-122"/>
              </a:rPr>
              <a:t>DeepCrime</a:t>
            </a:r>
            <a:r>
              <a:rPr lang="en-US" altLang="zh-CN" sz="1200" b="1" dirty="0">
                <a:solidFill>
                  <a:srgbClr val="3C3C8E"/>
                </a:solidFill>
                <a:latin typeface="思源黑体 CN" panose="020B0500000000000000" pitchFamily="34" charset="-122"/>
                <a:ea typeface="思源黑体 CN" panose="020B0500000000000000" pitchFamily="34" charset="-122"/>
              </a:rPr>
              <a:t>: Attentive Hierarchical Recurrent Networks for Crime Prediction</a:t>
            </a:r>
            <a:r>
              <a:rPr lang="zh-CN" altLang="en-US" sz="1200" b="1" dirty="0">
                <a:solidFill>
                  <a:srgbClr val="3C3C8E"/>
                </a:solidFill>
                <a:latin typeface="思源黑体 CN" panose="020B0500000000000000" pitchFamily="34" charset="-122"/>
                <a:ea typeface="思源黑体 CN" panose="020B0500000000000000" pitchFamily="34" charset="-122"/>
              </a:rPr>
              <a:t>。</a:t>
            </a:r>
            <a:r>
              <a:rPr lang="zh-CN" altLang="en-US" sz="1200" b="0" dirty="0">
                <a:solidFill>
                  <a:srgbClr val="3C3C8E"/>
                </a:solidFill>
                <a:latin typeface="思源黑体 CN" panose="020B0500000000000000" pitchFamily="34" charset="-122"/>
                <a:ea typeface="思源黑体 CN" panose="020B0500000000000000" pitchFamily="34" charset="-122"/>
              </a:rPr>
              <a:t>这是一篇犯罪预测的文章，之前组会我印象里好像是没怎么提到过犯罪预测，像是</a:t>
            </a:r>
            <a:r>
              <a:rPr lang="en-US" altLang="zh-CN" sz="1200" b="0" dirty="0">
                <a:solidFill>
                  <a:srgbClr val="3C3C8E"/>
                </a:solidFill>
                <a:latin typeface="思源黑体 CN" panose="020B0500000000000000" pitchFamily="34" charset="-122"/>
                <a:ea typeface="思源黑体 CN" panose="020B0500000000000000" pitchFamily="34" charset="-122"/>
              </a:rPr>
              <a:t>POI</a:t>
            </a:r>
            <a:r>
              <a:rPr lang="zh-CN" altLang="en-US" sz="1200" b="0" dirty="0">
                <a:solidFill>
                  <a:srgbClr val="3C3C8E"/>
                </a:solidFill>
                <a:latin typeface="思源黑体 CN" panose="020B0500000000000000" pitchFamily="34" charset="-122"/>
                <a:ea typeface="思源黑体 CN" panose="020B0500000000000000" pitchFamily="34" charset="-122"/>
              </a:rPr>
              <a:t>推荐、连锁店推荐这种大家应该是听了很多次了。是因为网安学院要求研究课题与安全相关，所以现在在做犯罪预测相关的研究。其实</a:t>
            </a:r>
            <a:r>
              <a:rPr lang="en-US" altLang="zh-CN" sz="1200" b="0" dirty="0">
                <a:solidFill>
                  <a:srgbClr val="3C3C8E"/>
                </a:solidFill>
                <a:latin typeface="思源黑体 CN" panose="020B0500000000000000" pitchFamily="34" charset="-122"/>
                <a:ea typeface="思源黑体 CN" panose="020B0500000000000000" pitchFamily="34" charset="-122"/>
              </a:rPr>
              <a:t>POI</a:t>
            </a:r>
            <a:r>
              <a:rPr lang="zh-CN" altLang="en-US" sz="1200" b="0" dirty="0">
                <a:solidFill>
                  <a:srgbClr val="3C3C8E"/>
                </a:solidFill>
                <a:latin typeface="思源黑体 CN" panose="020B0500000000000000" pitchFamily="34" charset="-122"/>
                <a:ea typeface="思源黑体 CN" panose="020B0500000000000000" pitchFamily="34" charset="-122"/>
              </a:rPr>
              <a:t>推荐、连锁店推荐和犯罪预测的方法都是差不多的，</a:t>
            </a:r>
            <a:r>
              <a:rPr lang="en-US" altLang="zh-CN" sz="1200" b="0" dirty="0">
                <a:solidFill>
                  <a:srgbClr val="3C3C8E"/>
                </a:solidFill>
                <a:latin typeface="思源黑体 CN" panose="020B0500000000000000" pitchFamily="34" charset="-122"/>
                <a:ea typeface="思源黑体 CN" panose="020B0500000000000000" pitchFamily="34" charset="-122"/>
              </a:rPr>
              <a:t>POI</a:t>
            </a:r>
            <a:r>
              <a:rPr lang="zh-CN" altLang="en-US" sz="1200" b="0" dirty="0">
                <a:solidFill>
                  <a:srgbClr val="3C3C8E"/>
                </a:solidFill>
                <a:latin typeface="思源黑体 CN" panose="020B0500000000000000" pitchFamily="34" charset="-122"/>
                <a:ea typeface="思源黑体 CN" panose="020B0500000000000000" pitchFamily="34" charset="-122"/>
              </a:rPr>
              <a:t>推荐是根据用户访问的历史记录给用户推荐可能感兴趣的兴趣点，连锁店推荐是根据这个品牌的偏好和以往选址的地点推荐合适的区域，那把连锁店想象成一种犯罪类型，把品牌偏好和以往的选址地点想象成这种犯罪类型历史发生的时间地点，那么给连锁店推荐选址就可以类比为 预测某种犯罪类型可能发生的区域。 它们的方法是相似的，但是因为应用背景的不同，也会有一些独特的地方，之后会给大家介绍。</a:t>
            </a:r>
            <a:endParaRPr lang="en-US" altLang="zh-CN" sz="1200" b="0" dirty="0">
              <a:solidFill>
                <a:srgbClr val="3C3C8E"/>
              </a:solidFill>
              <a:latin typeface="思源黑体 CN" panose="020B0500000000000000" pitchFamily="34" charset="-122"/>
              <a:ea typeface="思源黑体 CN"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rgbClr val="3C3C8E"/>
                </a:solidFill>
                <a:ea typeface="思源黑体 CN" panose="020B0500000000000000" pitchFamily="34" charset="-122"/>
              </a:rPr>
              <a:t>先看这个题目，就大概能猜出来这个模型长什么样子。</a:t>
            </a:r>
            <a:r>
              <a:rPr lang="en-US" altLang="zh-CN" sz="1200" b="1" dirty="0" err="1">
                <a:solidFill>
                  <a:srgbClr val="3C3C8E"/>
                </a:solidFill>
                <a:latin typeface="思源黑体 CN" panose="020B0500000000000000" pitchFamily="34" charset="-122"/>
                <a:ea typeface="思源黑体 CN" panose="020B0500000000000000" pitchFamily="34" charset="-122"/>
              </a:rPr>
              <a:t>DeepCrime</a:t>
            </a:r>
            <a:r>
              <a:rPr lang="zh-CN" altLang="en-US" sz="1200" b="0" dirty="0">
                <a:solidFill>
                  <a:srgbClr val="3C3C8E"/>
                </a:solidFill>
                <a:latin typeface="思源黑体 CN" panose="020B0500000000000000" pitchFamily="34" charset="-122"/>
                <a:ea typeface="思源黑体 CN" panose="020B0500000000000000" pitchFamily="34" charset="-122"/>
              </a:rPr>
              <a:t>是这个模型的名字，</a:t>
            </a:r>
            <a:r>
              <a:rPr lang="en-US" altLang="zh-CN" sz="1200" b="1" dirty="0">
                <a:solidFill>
                  <a:srgbClr val="3C3C8E"/>
                </a:solidFill>
                <a:latin typeface="思源黑体 CN" panose="020B0500000000000000" pitchFamily="34" charset="-122"/>
                <a:ea typeface="思源黑体 CN" panose="020B0500000000000000" pitchFamily="34" charset="-122"/>
              </a:rPr>
              <a:t>Attentive </a:t>
            </a:r>
            <a:r>
              <a:rPr lang="zh-CN" altLang="en-US" sz="1200" b="1" dirty="0">
                <a:solidFill>
                  <a:srgbClr val="3C3C8E"/>
                </a:solidFill>
                <a:latin typeface="思源黑体 CN" panose="020B0500000000000000" pitchFamily="34" charset="-122"/>
                <a:ea typeface="思源黑体 CN" panose="020B0500000000000000" pitchFamily="34" charset="-122"/>
              </a:rPr>
              <a:t>注意力 </a:t>
            </a:r>
            <a:r>
              <a:rPr lang="en-US" altLang="zh-CN" sz="1200" b="1" dirty="0">
                <a:solidFill>
                  <a:srgbClr val="3C3C8E"/>
                </a:solidFill>
                <a:latin typeface="思源黑体 CN" panose="020B0500000000000000" pitchFamily="34" charset="-122"/>
                <a:ea typeface="思源黑体 CN" panose="020B0500000000000000" pitchFamily="34" charset="-122"/>
              </a:rPr>
              <a:t>Hierarchical </a:t>
            </a:r>
            <a:r>
              <a:rPr lang="zh-CN" altLang="en-US" sz="1200" b="1" dirty="0">
                <a:solidFill>
                  <a:srgbClr val="3C3C8E"/>
                </a:solidFill>
                <a:latin typeface="思源黑体 CN" panose="020B0500000000000000" pitchFamily="34" charset="-122"/>
                <a:ea typeface="思源黑体 CN" panose="020B0500000000000000" pitchFamily="34" charset="-122"/>
              </a:rPr>
              <a:t>多层的 </a:t>
            </a:r>
            <a:r>
              <a:rPr lang="en-US" altLang="zh-CN" sz="1200" b="1" dirty="0">
                <a:solidFill>
                  <a:srgbClr val="3C3C8E"/>
                </a:solidFill>
                <a:latin typeface="思源黑体 CN" panose="020B0500000000000000" pitchFamily="34" charset="-122"/>
                <a:ea typeface="思源黑体 CN" panose="020B0500000000000000" pitchFamily="34" charset="-122"/>
              </a:rPr>
              <a:t>Recurrent Networks  </a:t>
            </a:r>
            <a:r>
              <a:rPr lang="zh-CN" altLang="en-US" sz="1200" b="1" dirty="0">
                <a:solidFill>
                  <a:srgbClr val="3C3C8E"/>
                </a:solidFill>
                <a:latin typeface="思源黑体 CN" panose="020B0500000000000000" pitchFamily="34" charset="-122"/>
                <a:ea typeface="思源黑体 CN" panose="020B0500000000000000" pitchFamily="34" charset="-122"/>
              </a:rPr>
              <a:t>循环网络 所以我们可以合理猜测这个模型是利用基于注意力机制的多层循环网络进行犯罪预测的。</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a:t>
            </a:fld>
            <a:endParaRPr lang="zh-CN" altLang="en-US"/>
          </a:p>
        </p:txBody>
      </p:sp>
    </p:spTree>
    <p:extLst>
      <p:ext uri="{BB962C8B-B14F-4D97-AF65-F5344CB8AC3E}">
        <p14:creationId xmlns:p14="http://schemas.microsoft.com/office/powerpoint/2010/main" val="213677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回顾一下 这四个挑战</a:t>
            </a:r>
            <a:endParaRPr lang="en-US" altLang="zh-CN" dirty="0">
              <a:effectLst/>
              <a:latin typeface="Arial" panose="020B0604020202020204" pitchFamily="34" charset="0"/>
            </a:endParaRPr>
          </a:p>
          <a:p>
            <a:r>
              <a:rPr lang="zh-CN" altLang="en-US" dirty="0">
                <a:effectLst/>
                <a:latin typeface="Arial" panose="020B0604020202020204" pitchFamily="34" charset="0"/>
              </a:rPr>
              <a:t>第一个第四个的区别</a:t>
            </a:r>
            <a:endParaRPr lang="en-US" altLang="zh-CN" dirty="0">
              <a:effectLst/>
              <a:latin typeface="Arial" panose="020B0604020202020204" pitchFamily="34" charset="0"/>
            </a:endParaRPr>
          </a:p>
          <a:p>
            <a:r>
              <a:rPr lang="zh-CN" altLang="en-US" sz="1200" dirty="0">
                <a:effectLst/>
                <a:latin typeface="Arial" panose="020B0604020202020204" pitchFamily="34" charset="0"/>
              </a:rPr>
              <a:t>第一个是犯罪的动态时间模型 传统的方法不适用 一个 可能会受突发事件影响 并不是规律的</a:t>
            </a:r>
            <a:endParaRPr lang="en-US" altLang="zh-CN" sz="1200" dirty="0">
              <a:effectLst/>
              <a:latin typeface="Arial" panose="020B0604020202020204" pitchFamily="34" charset="0"/>
            </a:endParaRPr>
          </a:p>
          <a:p>
            <a:r>
              <a:rPr lang="zh-CN" altLang="en-US" sz="1200" dirty="0">
                <a:effectLst/>
                <a:latin typeface="Arial" panose="020B0604020202020204" pitchFamily="34" charset="0"/>
              </a:rPr>
              <a:t>那么要结合动态静态的数据 也就是第三个挑战</a:t>
            </a:r>
            <a:endParaRPr lang="en-US" altLang="zh-CN" sz="1200" dirty="0">
              <a:effectLst/>
              <a:latin typeface="Arial" panose="020B0604020202020204" pitchFamily="34" charset="0"/>
            </a:endParaRPr>
          </a:p>
          <a:p>
            <a:r>
              <a:rPr lang="zh-CN" altLang="en-US" sz="1200" dirty="0">
                <a:effectLst/>
                <a:latin typeface="Arial" panose="020B0604020202020204" pitchFamily="34" charset="0"/>
              </a:rPr>
              <a:t>另一方面就是</a:t>
            </a:r>
            <a:r>
              <a:rPr lang="en-US" altLang="zh-CN" sz="1200" dirty="0">
                <a:effectLst/>
                <a:latin typeface="Arial" panose="020B0604020202020204" pitchFamily="34" charset="0"/>
              </a:rPr>
              <a:t>SVR</a:t>
            </a:r>
            <a:r>
              <a:rPr lang="zh-CN" altLang="en-US" sz="1200" dirty="0">
                <a:effectLst/>
                <a:latin typeface="Arial" panose="020B0604020202020204" pitchFamily="34" charset="0"/>
              </a:rPr>
              <a:t>模型只考虑近期事件的，而犯罪事件是受历史犯罪时间影响的。</a:t>
            </a:r>
            <a:endParaRPr lang="en-US" altLang="zh-CN" sz="1200"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10</a:t>
            </a:fld>
            <a:endParaRPr lang="zh-CN" altLang="en-US"/>
          </a:p>
        </p:txBody>
      </p:sp>
    </p:spTree>
    <p:extLst>
      <p:ext uri="{BB962C8B-B14F-4D97-AF65-F5344CB8AC3E}">
        <p14:creationId xmlns:p14="http://schemas.microsoft.com/office/powerpoint/2010/main" val="89039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为了解决上述解决犯罪预测问题的挑战，本文提出了一个神经网络框架</a:t>
            </a:r>
            <a:r>
              <a:rPr lang="en-US" altLang="zh-CN" dirty="0" err="1">
                <a:effectLst/>
                <a:latin typeface="Arial" panose="020B0604020202020204" pitchFamily="34" charset="0"/>
              </a:rPr>
              <a:t>DeepCrime</a:t>
            </a:r>
            <a:r>
              <a:rPr lang="zh-CN" altLang="en-US" dirty="0">
                <a:effectLst/>
                <a:latin typeface="Arial" panose="020B0604020202020204" pitchFamily="34" charset="0"/>
              </a:rPr>
              <a:t>来预测城市每个区域中每个类别的犯罪发生概率。</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深度犯罪由三个主要模块组成</a:t>
            </a:r>
            <a:r>
              <a:rPr lang="en-US" altLang="zh-CN" dirty="0">
                <a:effectLst/>
                <a:latin typeface="Arial" panose="020B0604020202020204" pitchFamily="34" charset="0"/>
              </a:rPr>
              <a:t>:</a:t>
            </a:r>
            <a:r>
              <a:rPr lang="zh-CN" altLang="en-US" dirty="0">
                <a:effectLst/>
                <a:latin typeface="Arial" panose="020B0604020202020204" pitchFamily="34" charset="0"/>
              </a:rPr>
              <a:t>区域</a:t>
            </a:r>
            <a:r>
              <a:rPr lang="en-US" altLang="zh-CN" dirty="0">
                <a:effectLst/>
                <a:latin typeface="Arial" panose="020B0604020202020204" pitchFamily="34" charset="0"/>
              </a:rPr>
              <a:t>-</a:t>
            </a:r>
            <a:r>
              <a:rPr lang="zh-CN" altLang="en-US" dirty="0">
                <a:effectLst/>
                <a:latin typeface="Arial" panose="020B0604020202020204" pitchFamily="34" charset="0"/>
              </a:rPr>
              <a:t>类别交互编码器、层次递归框架和注意机制。我们将在下面的小节中详细解释这三个模块。</a:t>
            </a:r>
            <a:endParaRPr lang="zh-CN" alt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首先，提出了一个区域</a:t>
            </a:r>
            <a:r>
              <a:rPr lang="en-US" altLang="zh-CN" dirty="0">
                <a:effectLst/>
                <a:latin typeface="Arial" panose="020B0604020202020204" pitchFamily="34" charset="0"/>
              </a:rPr>
              <a:t>-</a:t>
            </a:r>
            <a:r>
              <a:rPr lang="zh-CN" altLang="en-US" dirty="0">
                <a:effectLst/>
                <a:latin typeface="Arial" panose="020B0604020202020204" pitchFamily="34" charset="0"/>
              </a:rPr>
              <a:t>类别交互编码器来处理发生犯罪的区域和类别之间的复杂交互。也就是对应上面的第二点挑战。</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其次，提出了一个分层递归框架，利用城市中的静态数据和动态数据（即城市区域环境和异常事件）来共同刻画犯罪模式的时空动态和内在相互关系。也就是对应上面的第一点和第三点挑战。最后，使用注意力机制来捕捉未知的时间相关性，并在不同的时间帧自动为学习到的隐藏状态分配权重。也就是上面的第四点挑战。</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11</a:t>
            </a:fld>
            <a:endParaRPr lang="zh-CN" altLang="en-US"/>
          </a:p>
        </p:txBody>
      </p:sp>
    </p:spTree>
    <p:extLst>
      <p:ext uri="{BB962C8B-B14F-4D97-AF65-F5344CB8AC3E}">
        <p14:creationId xmlns:p14="http://schemas.microsoft.com/office/powerpoint/2010/main" val="1831371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介绍</a:t>
            </a:r>
            <a:r>
              <a:rPr lang="en-US" altLang="zh-CN" dirty="0" err="1">
                <a:effectLst/>
                <a:latin typeface="Arial" panose="020B0604020202020204" pitchFamily="34" charset="0"/>
              </a:rPr>
              <a:t>deepcrime</a:t>
            </a:r>
            <a:r>
              <a:rPr lang="zh-CN" altLang="en-US" dirty="0">
                <a:effectLst/>
                <a:latin typeface="Arial" panose="020B0604020202020204" pitchFamily="34" charset="0"/>
              </a:rPr>
              <a:t>模型前首先介绍一下这个模型的输入输出。</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这个模型的输入有三个，分别是</a:t>
            </a:r>
            <a:r>
              <a:rPr lang="en-US" altLang="zh-CN" dirty="0">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其中</a:t>
            </a:r>
            <a:r>
              <a:rPr lang="en-US" altLang="zh-CN" dirty="0" err="1">
                <a:effectLst/>
                <a:latin typeface="Arial" panose="020B0604020202020204" pitchFamily="34" charset="0"/>
              </a:rPr>
              <a:t>i</a:t>
            </a:r>
            <a:r>
              <a:rPr lang="zh-CN" altLang="en-US" dirty="0">
                <a:effectLst/>
                <a:latin typeface="Arial" panose="020B0604020202020204" pitchFamily="34" charset="0"/>
              </a:rPr>
              <a:t>、</a:t>
            </a:r>
            <a:r>
              <a:rPr lang="en-US" altLang="zh-CN" dirty="0">
                <a:effectLst/>
                <a:latin typeface="Arial" panose="020B0604020202020204" pitchFamily="34" charset="0"/>
              </a:rPr>
              <a:t>j</a:t>
            </a:r>
            <a:r>
              <a:rPr lang="zh-CN" altLang="en-US" dirty="0">
                <a:effectLst/>
                <a:latin typeface="Arial" panose="020B0604020202020204" pitchFamily="34" charset="0"/>
              </a:rPr>
              <a:t>和</a:t>
            </a:r>
            <a:r>
              <a:rPr lang="en-US" altLang="zh-CN" dirty="0">
                <a:effectLst/>
                <a:latin typeface="Arial" panose="020B0604020202020204" pitchFamily="34" charset="0"/>
              </a:rPr>
              <a:t>k</a:t>
            </a:r>
            <a:r>
              <a:rPr lang="zh-CN" altLang="en-US" dirty="0">
                <a:effectLst/>
                <a:latin typeface="Arial" panose="020B0604020202020204" pitchFamily="34" charset="0"/>
              </a:rPr>
              <a:t>被定义为区域、类别和时隙的索引</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如图所示 区域</a:t>
            </a:r>
            <a:r>
              <a:rPr lang="en-US" altLang="zh-CN" dirty="0">
                <a:effectLst/>
                <a:latin typeface="Arial" panose="020B0604020202020204" pitchFamily="34" charset="0"/>
              </a:rPr>
              <a:t>Ri</a:t>
            </a:r>
            <a:r>
              <a:rPr lang="zh-CN" altLang="en-US" dirty="0">
                <a:effectLst/>
                <a:latin typeface="Arial" panose="020B0604020202020204" pitchFamily="34" charset="0"/>
              </a:rPr>
              <a:t>的犯罪矩阵如图所示</a:t>
            </a:r>
            <a:r>
              <a:rPr lang="en-US" altLang="zh-CN" dirty="0">
                <a:effectLst/>
                <a:latin typeface="Arial" panose="020B0604020202020204" pitchFamily="34" charset="0"/>
              </a:rPr>
              <a:t> k</a:t>
            </a:r>
            <a:r>
              <a:rPr lang="zh-CN" altLang="en-US" dirty="0">
                <a:effectLst/>
                <a:latin typeface="Arial" panose="020B0604020202020204" pitchFamily="34" charset="0"/>
              </a:rPr>
              <a:t>行 代表</a:t>
            </a:r>
            <a:r>
              <a:rPr lang="en-US" altLang="zh-CN" dirty="0">
                <a:effectLst/>
                <a:latin typeface="Arial" panose="020B0604020202020204" pitchFamily="34" charset="0"/>
              </a:rPr>
              <a:t>K</a:t>
            </a:r>
            <a:r>
              <a:rPr lang="zh-CN" altLang="en-US" dirty="0">
                <a:effectLst/>
                <a:latin typeface="Arial" panose="020B0604020202020204" pitchFamily="34" charset="0"/>
              </a:rPr>
              <a:t>个时隙 </a:t>
            </a:r>
            <a:r>
              <a:rPr lang="en-US" altLang="zh-CN" dirty="0">
                <a:effectLst/>
                <a:latin typeface="Arial" panose="020B0604020202020204" pitchFamily="34" charset="0"/>
              </a:rPr>
              <a:t>J</a:t>
            </a:r>
            <a:r>
              <a:rPr lang="zh-CN" altLang="en-US" dirty="0">
                <a:effectLst/>
                <a:latin typeface="Arial" panose="020B0604020202020204" pitchFamily="34" charset="0"/>
              </a:rPr>
              <a:t>列 代表</a:t>
            </a:r>
            <a:r>
              <a:rPr lang="en-US" altLang="zh-CN" dirty="0">
                <a:effectLst/>
                <a:latin typeface="Arial" panose="020B0604020202020204" pitchFamily="34" charset="0"/>
              </a:rPr>
              <a:t>J</a:t>
            </a:r>
            <a:r>
              <a:rPr lang="zh-CN" altLang="en-US" dirty="0">
                <a:effectLst/>
                <a:latin typeface="Arial" panose="020B0604020202020204" pitchFamily="34" charset="0"/>
              </a:rPr>
              <a:t>种犯罪类型</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latin typeface="Arial" panose="020B0604020202020204" pitchFamily="34" charset="0"/>
              </a:rPr>
              <a:t>CMikj</a:t>
            </a:r>
            <a:r>
              <a:rPr lang="en-US" altLang="zh-CN" dirty="0">
                <a:effectLst/>
                <a:latin typeface="Arial" panose="020B0604020202020204" pitchFamily="34" charset="0"/>
              </a:rPr>
              <a:t>=1</a:t>
            </a:r>
            <a:r>
              <a:rPr lang="zh-CN" altLang="en-US" dirty="0">
                <a:effectLst/>
                <a:latin typeface="Arial" panose="020B0604020202020204" pitchFamily="34" charset="0"/>
              </a:rPr>
              <a:t>表示 该区域</a:t>
            </a:r>
            <a:r>
              <a:rPr lang="en-US" altLang="zh-CN" dirty="0" err="1">
                <a:effectLst/>
                <a:latin typeface="Arial" panose="020B0604020202020204" pitchFamily="34" charset="0"/>
              </a:rPr>
              <a:t>i</a:t>
            </a:r>
            <a:r>
              <a:rPr lang="zh-CN" altLang="en-US" dirty="0">
                <a:effectLst/>
                <a:latin typeface="Arial" panose="020B0604020202020204" pitchFamily="34" charset="0"/>
              </a:rPr>
              <a:t>在时隙</a:t>
            </a:r>
            <a:r>
              <a:rPr lang="en-US" altLang="zh-CN" dirty="0">
                <a:effectLst/>
                <a:latin typeface="Arial" panose="020B0604020202020204" pitchFamily="34" charset="0"/>
              </a:rPr>
              <a:t>k</a:t>
            </a:r>
            <a:r>
              <a:rPr lang="zh-CN" altLang="en-US" dirty="0">
                <a:effectLst/>
                <a:latin typeface="Arial" panose="020B0604020202020204" pitchFamily="34" charset="0"/>
              </a:rPr>
              <a:t>发生了</a:t>
            </a:r>
            <a:r>
              <a:rPr lang="en-US" altLang="zh-CN" dirty="0">
                <a:effectLst/>
                <a:latin typeface="Arial" panose="020B0604020202020204" pitchFamily="34" charset="0"/>
              </a:rPr>
              <a:t>J</a:t>
            </a:r>
            <a:r>
              <a:rPr lang="zh-CN" altLang="en-US" dirty="0">
                <a:effectLst/>
                <a:latin typeface="Arial" panose="020B0604020202020204" pitchFamily="34" charset="0"/>
              </a:rPr>
              <a:t>类型的犯罪事件</a:t>
            </a:r>
            <a:r>
              <a:rPr lang="en-US" altLang="zh-CN" dirty="0">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12</a:t>
            </a:fld>
            <a:endParaRPr lang="zh-CN" altLang="en-US"/>
          </a:p>
        </p:txBody>
      </p:sp>
    </p:spTree>
    <p:extLst>
      <p:ext uri="{BB962C8B-B14F-4D97-AF65-F5344CB8AC3E}">
        <p14:creationId xmlns:p14="http://schemas.microsoft.com/office/powerpoint/2010/main" val="1995108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区域</a:t>
            </a:r>
            <a:r>
              <a:rPr lang="en-US" altLang="zh-CN" dirty="0">
                <a:effectLst/>
                <a:latin typeface="Arial" panose="020B0604020202020204" pitchFamily="34" charset="0"/>
              </a:rPr>
              <a:t>-</a:t>
            </a:r>
            <a:r>
              <a:rPr lang="zh-CN" altLang="en-US" dirty="0">
                <a:effectLst/>
                <a:latin typeface="Arial" panose="020B0604020202020204" pitchFamily="34" charset="0"/>
              </a:rPr>
              <a:t>类别交互编码器</a:t>
            </a:r>
            <a:endParaRPr lang="en-US" altLang="zh-CN" dirty="0">
              <a:effectLst/>
              <a:latin typeface="Arial" panose="020B0604020202020204" pitchFamily="34" charset="0"/>
            </a:endParaRPr>
          </a:p>
          <a:p>
            <a:r>
              <a:rPr lang="zh-CN" altLang="en-US" dirty="0">
                <a:effectLst/>
                <a:latin typeface="Arial" panose="020B0604020202020204" pitchFamily="34" charset="0"/>
              </a:rPr>
              <a:t>为了捕捉跨类别犯罪的内在依赖关系，我们首先定义大小为</a:t>
            </a:r>
            <a:r>
              <a:rPr lang="en-US" altLang="zh-CN" dirty="0">
                <a:effectLst/>
                <a:latin typeface="Arial" panose="020B0604020202020204" pitchFamily="34" charset="0"/>
              </a:rPr>
              <a:t>J</a:t>
            </a:r>
            <a:r>
              <a:rPr lang="zh-CN" altLang="en-US" dirty="0">
                <a:effectLst/>
                <a:latin typeface="Arial" panose="020B0604020202020204" pitchFamily="34" charset="0"/>
              </a:rPr>
              <a:t>的输入权重向量</a:t>
            </a:r>
            <a:r>
              <a:rPr lang="en-US" altLang="zh-CN" dirty="0">
                <a:effectLst/>
                <a:latin typeface="Arial" panose="020B0604020202020204" pitchFamily="34" charset="0"/>
              </a:rPr>
              <a:t>μ</a:t>
            </a:r>
            <a:r>
              <a:rPr lang="zh-CN" altLang="en-US" dirty="0">
                <a:effectLst/>
                <a:latin typeface="Arial" panose="020B0604020202020204" pitchFamily="34" charset="0"/>
              </a:rPr>
              <a:t>，</a:t>
            </a:r>
            <a:endParaRPr lang="en-US" altLang="zh-CN" dirty="0">
              <a:effectLst/>
              <a:latin typeface="Arial" panose="020B0604020202020204" pitchFamily="34" charset="0"/>
            </a:endParaRPr>
          </a:p>
          <a:p>
            <a:r>
              <a:rPr lang="zh-CN" altLang="en-US" dirty="0">
                <a:effectLst/>
                <a:latin typeface="Arial" panose="020B0604020202020204" pitchFamily="34" charset="0"/>
              </a:rPr>
              <a:t>一个是包含了某区域中所有</a:t>
            </a:r>
            <a:r>
              <a:rPr lang="en-US" altLang="zh-CN" dirty="0">
                <a:effectLst/>
                <a:latin typeface="Arial" panose="020B0604020202020204" pitchFamily="34" charset="0"/>
              </a:rPr>
              <a:t>POI</a:t>
            </a:r>
            <a:r>
              <a:rPr lang="zh-CN" altLang="en-US" dirty="0">
                <a:effectLst/>
                <a:latin typeface="Arial" panose="020B0604020202020204" pitchFamily="34" charset="0"/>
              </a:rPr>
              <a:t>类别的向量，</a:t>
            </a:r>
            <a:r>
              <a:rPr lang="en-US" altLang="zh-CN" dirty="0">
                <a:effectLst/>
                <a:latin typeface="Arial" panose="020B0604020202020204" pitchFamily="34" charset="0"/>
              </a:rPr>
              <a:t>crime embedding</a:t>
            </a:r>
            <a:r>
              <a:rPr lang="zh-CN" altLang="en-US" dirty="0">
                <a:effectLst/>
                <a:latin typeface="Arial" panose="020B0604020202020204" pitchFamily="34" charset="0"/>
              </a:rPr>
              <a:t>是包含了</a:t>
            </a:r>
            <a:r>
              <a:rPr lang="en-US" altLang="zh-CN" dirty="0">
                <a:effectLst/>
                <a:latin typeface="Arial" panose="020B0604020202020204" pitchFamily="34" charset="0"/>
              </a:rPr>
              <a:t>target</a:t>
            </a:r>
            <a:r>
              <a:rPr lang="zh-CN" altLang="en-US" dirty="0">
                <a:effectLst/>
                <a:latin typeface="Arial" panose="020B0604020202020204" pitchFamily="34" charset="0"/>
              </a:rPr>
              <a:t>犯罪类别的向量，</a:t>
            </a:r>
            <a:r>
              <a:rPr lang="en-US" altLang="zh-CN" dirty="0">
                <a:effectLst/>
                <a:latin typeface="Arial" panose="020B0604020202020204" pitchFamily="34" charset="0"/>
              </a:rPr>
              <a:t>MLP</a:t>
            </a:r>
            <a:r>
              <a:rPr lang="zh-CN" altLang="en-US" dirty="0">
                <a:effectLst/>
                <a:latin typeface="Arial" panose="020B0604020202020204" pitchFamily="34" charset="0"/>
              </a:rPr>
              <a:t>将两者交互，得到权重向量，每个元素</a:t>
            </a:r>
            <a:r>
              <a:rPr lang="en-US" altLang="zh-CN" dirty="0" err="1">
                <a:effectLst/>
                <a:latin typeface="Arial" panose="020B0604020202020204" pitchFamily="34" charset="0"/>
              </a:rPr>
              <a:t>μJ</a:t>
            </a:r>
            <a:r>
              <a:rPr lang="zh-CN" altLang="en-US" dirty="0">
                <a:effectLst/>
                <a:latin typeface="Arial" panose="020B0604020202020204" pitchFamily="34" charset="0"/>
              </a:rPr>
              <a:t>表示第</a:t>
            </a:r>
            <a:r>
              <a:rPr lang="en-US" altLang="zh-CN" dirty="0">
                <a:effectLst/>
                <a:latin typeface="Arial" panose="020B0604020202020204" pitchFamily="34" charset="0"/>
              </a:rPr>
              <a:t>J</a:t>
            </a:r>
            <a:r>
              <a:rPr lang="zh-CN" altLang="en-US" dirty="0">
                <a:effectLst/>
                <a:latin typeface="Arial" panose="020B0604020202020204" pitchFamily="34" charset="0"/>
              </a:rPr>
              <a:t>个犯罪类别和目标犯罪类别之间的相关性权重</a:t>
            </a:r>
            <a:endParaRPr lang="en-US" altLang="zh-CN" dirty="0">
              <a:effectLst/>
              <a:latin typeface="Arial" panose="020B0604020202020204" pitchFamily="34" charset="0"/>
            </a:endParaRPr>
          </a:p>
          <a:p>
            <a:r>
              <a:rPr lang="zh-CN" altLang="en-US" dirty="0">
                <a:effectLst/>
                <a:latin typeface="Arial" panose="020B0604020202020204" pitchFamily="34" charset="0"/>
              </a:rPr>
              <a:t>是结合下游任务去训练的</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13</a:t>
            </a:fld>
            <a:endParaRPr lang="zh-CN" altLang="en-US"/>
          </a:p>
        </p:txBody>
      </p:sp>
    </p:spTree>
    <p:extLst>
      <p:ext uri="{BB962C8B-B14F-4D97-AF65-F5344CB8AC3E}">
        <p14:creationId xmlns:p14="http://schemas.microsoft.com/office/powerpoint/2010/main" val="4158030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dirty="0">
                <a:effectLst/>
                <a:latin typeface="Arial" panose="020B0604020202020204" pitchFamily="34" charset="0"/>
              </a:rPr>
              <a:t>GRU</a:t>
            </a:r>
            <a:r>
              <a:rPr lang="zh-CN" altLang="en-US" sz="1050" dirty="0">
                <a:effectLst/>
                <a:latin typeface="Arial" panose="020B0604020202020204" pitchFamily="34" charset="0"/>
              </a:rPr>
              <a:t>与</a:t>
            </a:r>
            <a:r>
              <a:rPr lang="en-US" altLang="zh-CN" sz="1050" dirty="0">
                <a:effectLst/>
                <a:latin typeface="Arial" panose="020B0604020202020204" pitchFamily="34" charset="0"/>
              </a:rPr>
              <a:t>LSTM</a:t>
            </a:r>
            <a:r>
              <a:rPr lang="zh-CN" altLang="en-US" sz="1050" dirty="0">
                <a:effectLst/>
                <a:latin typeface="Arial" panose="020B0604020202020204" pitchFamily="34" charset="0"/>
              </a:rPr>
              <a:t>相似，因为两者都利用门控信息来防止传统</a:t>
            </a:r>
            <a:r>
              <a:rPr lang="en-US" altLang="zh-CN" sz="1050" dirty="0">
                <a:effectLst/>
                <a:latin typeface="Arial" panose="020B0604020202020204" pitchFamily="34" charset="0"/>
              </a:rPr>
              <a:t>RNN</a:t>
            </a:r>
            <a:r>
              <a:rPr lang="zh-CN" altLang="en-US" sz="1050" dirty="0">
                <a:effectLst/>
                <a:latin typeface="Arial" panose="020B0604020202020204" pitchFamily="34" charset="0"/>
              </a:rPr>
              <a:t>中的消失梯度问题，</a:t>
            </a:r>
            <a:endParaRPr lang="zh-CN" alt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50" dirty="0">
                <a:effectLst/>
                <a:latin typeface="Arial" panose="020B0604020202020204" pitchFamily="34" charset="0"/>
              </a:rPr>
              <a:t>但在较少训练数据的情况下，</a:t>
            </a:r>
            <a:r>
              <a:rPr lang="en-US" altLang="zh-CN" sz="1050" dirty="0">
                <a:effectLst/>
                <a:latin typeface="Arial" panose="020B0604020202020204" pitchFamily="34" charset="0"/>
              </a:rPr>
              <a:t>GRU</a:t>
            </a:r>
            <a:r>
              <a:rPr lang="zh-CN" altLang="en-US" sz="1050" dirty="0">
                <a:effectLst/>
                <a:latin typeface="Arial" panose="020B0604020202020204" pitchFamily="34" charset="0"/>
              </a:rPr>
              <a:t>的计算效率更高且效果更好</a:t>
            </a:r>
            <a:r>
              <a:rPr lang="en-US" altLang="zh-CN" sz="1050" dirty="0">
                <a:effectLst/>
                <a:latin typeface="Arial" panose="020B0604020202020204" pitchFamily="34" charset="0"/>
              </a:rPr>
              <a:t>[1]</a:t>
            </a:r>
            <a:r>
              <a:rPr lang="zh-CN" altLang="en-US" sz="1050" dirty="0">
                <a:effectLst/>
                <a:latin typeface="Arial" panose="020B0604020202020204" pitchFamily="34" charset="0"/>
              </a:rPr>
              <a:t>。</a:t>
            </a:r>
            <a:endParaRPr lang="en-US" altLang="zh-CN" sz="105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50" dirty="0">
                <a:effectLst/>
                <a:latin typeface="Arial" panose="020B0604020202020204" pitchFamily="34" charset="0"/>
              </a:rPr>
              <a:t>地，它的第一级犯罪</a:t>
            </a:r>
            <a:r>
              <a:rPr lang="en-US" altLang="zh-CN" sz="1050" dirty="0">
                <a:effectLst/>
                <a:latin typeface="Arial" panose="020B0604020202020204" pitchFamily="34" charset="0"/>
              </a:rPr>
              <a:t>-GRU</a:t>
            </a:r>
            <a:r>
              <a:rPr lang="zh-CN" altLang="en-US" sz="1050" dirty="0">
                <a:effectLst/>
                <a:latin typeface="Arial" panose="020B0604020202020204" pitchFamily="34" charset="0"/>
              </a:rPr>
              <a:t>编码器编码时间有序的犯罪序列的时间依赖性。此外，第二级异常</a:t>
            </a:r>
            <a:r>
              <a:rPr lang="en-US" altLang="zh-CN" sz="1050" dirty="0">
                <a:effectLst/>
                <a:latin typeface="Arial" panose="020B0604020202020204" pitchFamily="34" charset="0"/>
              </a:rPr>
              <a:t>-GRU</a:t>
            </a:r>
            <a:r>
              <a:rPr lang="zh-CN" altLang="en-US" sz="1050" dirty="0">
                <a:effectLst/>
                <a:latin typeface="Arial" panose="020B0604020202020204" pitchFamily="34" charset="0"/>
              </a:rPr>
              <a:t>编码器以类似的方式对区域的时序异常序列进行建模。</a:t>
            </a:r>
            <a:endParaRPr lang="en-US" altLang="zh-CN" sz="105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effectLst/>
                <a:latin typeface="Arial" panose="020B0604020202020204" pitchFamily="34" charset="0"/>
              </a:rPr>
              <a:t>在第三个层次，我们的目标是使用另一个</a:t>
            </a:r>
            <a:r>
              <a:rPr lang="en-US" altLang="zh-CN" sz="1400" dirty="0">
                <a:effectLst/>
                <a:latin typeface="Arial" panose="020B0604020202020204" pitchFamily="34" charset="0"/>
              </a:rPr>
              <a:t>GRU</a:t>
            </a:r>
            <a:r>
              <a:rPr lang="zh-CN" altLang="en-US" sz="1400" dirty="0">
                <a:effectLst/>
                <a:latin typeface="Arial" panose="020B0604020202020204" pitchFamily="34" charset="0"/>
              </a:rPr>
              <a:t>编码器来模拟犯罪发生和城市异常之间的内在依赖关系，方法是从每个时隙集中它们各自的隐藏状态。</a:t>
            </a:r>
            <a:endParaRPr lang="en-US" altLang="zh-CN" sz="14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latin typeface="Arial" panose="020B0604020202020204" pitchFamily="34" charset="0"/>
              </a:rPr>
              <a:t>λ</a:t>
            </a:r>
            <a:r>
              <a:rPr lang="zh-CN" altLang="en-US" sz="2000" dirty="0">
                <a:effectLst/>
                <a:latin typeface="Arial" panose="020B0604020202020204" pitchFamily="34" charset="0"/>
              </a:rPr>
              <a:t>是</a:t>
            </a:r>
            <a:r>
              <a:rPr lang="en-US" altLang="zh-CN" sz="2000" dirty="0">
                <a:effectLst/>
                <a:latin typeface="Arial" panose="020B0604020202020204" pitchFamily="34" charset="0"/>
              </a:rPr>
              <a:t>GRU</a:t>
            </a:r>
            <a:r>
              <a:rPr lang="zh-CN" altLang="en-US" sz="2000" dirty="0">
                <a:effectLst/>
                <a:latin typeface="Arial" panose="020B0604020202020204" pitchFamily="34" charset="0"/>
              </a:rPr>
              <a:t>编码器的隐藏状态，它捕获犯罪和异常序列之间的内在依赖关系。</a:t>
            </a:r>
            <a:endParaRPr lang="zh-CN" altLang="en-US" sz="14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050"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14</a:t>
            </a:fld>
            <a:endParaRPr lang="zh-CN" altLang="en-US"/>
          </a:p>
        </p:txBody>
      </p:sp>
    </p:spTree>
    <p:extLst>
      <p:ext uri="{BB962C8B-B14F-4D97-AF65-F5344CB8AC3E}">
        <p14:creationId xmlns:p14="http://schemas.microsoft.com/office/powerpoint/2010/main" val="1827222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基于递归神经网络的体系结构的一个限制在于它们将输入序列编码为固定长度的内部表示，这导致长输入序列的性能较差</a:t>
            </a:r>
            <a:r>
              <a:rPr lang="en-US" altLang="zh-CN" dirty="0">
                <a:effectLst/>
                <a:latin typeface="Arial" panose="020B0604020202020204" pitchFamily="34" charset="0"/>
              </a:rPr>
              <a:t>.</a:t>
            </a:r>
            <a:r>
              <a:rPr lang="zh-CN" altLang="en-US" dirty="0">
                <a:effectLst/>
                <a:latin typeface="Arial" panose="020B0604020202020204" pitchFamily="34" charset="0"/>
              </a:rPr>
              <a:t>为了克服这一限制，提出了注意力机制，以允许所提出的分层递归框架学习对于输出序列中的每一项的输入序列中的哪里需要注意</a:t>
            </a:r>
            <a:r>
              <a:rPr lang="en-US" altLang="zh-CN" dirty="0">
                <a:effectLst/>
                <a:latin typeface="Arial" panose="020B0604020202020204" pitchFamily="34" charset="0"/>
              </a:rPr>
              <a:t>[29]</a:t>
            </a:r>
            <a:r>
              <a:rPr lang="zh-CN" altLang="en-US" dirty="0">
                <a:effectLst/>
                <a:latin typeface="Arial" panose="020B0604020202020204" pitchFamily="34" charset="0"/>
              </a:rPr>
              <a:t>。</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物理意义：该类型相关的以往的犯罪事件对下一时段的影响大小不同</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最后，利用多层感知器</a:t>
            </a:r>
            <a:r>
              <a:rPr lang="en-US" altLang="zh-CN" dirty="0">
                <a:effectLst/>
                <a:latin typeface="Arial" panose="020B0604020202020204" pitchFamily="34" charset="0"/>
              </a:rPr>
              <a:t>(MLP)</a:t>
            </a:r>
            <a:r>
              <a:rPr lang="zh-CN" altLang="en-US" dirty="0">
                <a:effectLst/>
                <a:latin typeface="Arial" panose="020B0604020202020204" pitchFamily="34" charset="0"/>
              </a:rPr>
              <a:t>分量，通过捕捉隐藏向量中元素之间的非线性依赖关系，得出发生概率。</a:t>
            </a: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15</a:t>
            </a:fld>
            <a:endParaRPr lang="zh-CN" altLang="en-US"/>
          </a:p>
        </p:txBody>
      </p:sp>
    </p:spTree>
    <p:extLst>
      <p:ext uri="{BB962C8B-B14F-4D97-AF65-F5344CB8AC3E}">
        <p14:creationId xmlns:p14="http://schemas.microsoft.com/office/powerpoint/2010/main" val="3005437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另一个重要的观察结果是，随着数据变得越来越稀疏</a:t>
            </a:r>
            <a:r>
              <a:rPr lang="en-US" altLang="zh-CN" dirty="0">
                <a:effectLst/>
                <a:latin typeface="Arial" panose="020B0604020202020204" pitchFamily="34" charset="0"/>
              </a:rPr>
              <a:t>(</a:t>
            </a:r>
            <a:r>
              <a:rPr lang="zh-CN" altLang="en-US" dirty="0">
                <a:effectLst/>
                <a:latin typeface="Arial" panose="020B0604020202020204" pitchFamily="34" charset="0"/>
              </a:rPr>
              <a:t>如表</a:t>
            </a:r>
            <a:r>
              <a:rPr lang="en-US" altLang="zh-CN" dirty="0">
                <a:effectLst/>
                <a:latin typeface="Arial" panose="020B0604020202020204" pitchFamily="34" charset="0"/>
              </a:rPr>
              <a:t>1</a:t>
            </a:r>
            <a:r>
              <a:rPr lang="zh-CN" altLang="en-US" dirty="0">
                <a:effectLst/>
                <a:latin typeface="Arial" panose="020B0604020202020204" pitchFamily="34" charset="0"/>
              </a:rPr>
              <a:t>所示</a:t>
            </a:r>
            <a:r>
              <a:rPr lang="en-US" altLang="zh-CN" dirty="0">
                <a:effectLst/>
                <a:latin typeface="Arial" panose="020B0604020202020204" pitchFamily="34" charset="0"/>
              </a:rPr>
              <a:t>)</a:t>
            </a:r>
            <a:r>
              <a:rPr lang="zh-CN" altLang="en-US" dirty="0">
                <a:effectLst/>
                <a:latin typeface="Arial" panose="020B0604020202020204" pitchFamily="34" charset="0"/>
              </a:rPr>
              <a:t>，深度犯罪和其他基线之间的性能收益会变得更大。这一观察结果表明，深度犯罪能够处理稀疏。通过探索固有的区域</a:t>
            </a:r>
            <a:r>
              <a:rPr lang="en-US" altLang="zh-CN" dirty="0">
                <a:effectLst/>
                <a:latin typeface="Arial" panose="020B0604020202020204" pitchFamily="34" charset="0"/>
              </a:rPr>
              <a:t>-</a:t>
            </a:r>
            <a:r>
              <a:rPr lang="zh-CN" altLang="en-US" dirty="0">
                <a:effectLst/>
                <a:latin typeface="Arial" panose="020B0604020202020204" pitchFamily="34" charset="0"/>
              </a:rPr>
              <a:t>类别</a:t>
            </a:r>
            <a:r>
              <a:rPr lang="en-US" altLang="zh-CN" dirty="0">
                <a:effectLst/>
                <a:latin typeface="Arial" panose="020B0604020202020204" pitchFamily="34" charset="0"/>
              </a:rPr>
              <a:t>-</a:t>
            </a:r>
            <a:r>
              <a:rPr lang="zh-CN" altLang="en-US" dirty="0">
                <a:effectLst/>
                <a:latin typeface="Arial" panose="020B0604020202020204" pitchFamily="34" charset="0"/>
              </a:rPr>
              <a:t>时间交互作用和利用各种无处不在的数据，来获取犯罪数据。</a:t>
            </a: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16</a:t>
            </a:fld>
            <a:endParaRPr lang="zh-CN" altLang="en-US"/>
          </a:p>
        </p:txBody>
      </p:sp>
    </p:spTree>
    <p:extLst>
      <p:ext uri="{BB962C8B-B14F-4D97-AF65-F5344CB8AC3E}">
        <p14:creationId xmlns:p14="http://schemas.microsoft.com/office/powerpoint/2010/main" val="814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泛在数据</a:t>
            </a:r>
            <a:r>
              <a:rPr lang="en-US" altLang="zh-CN" dirty="0">
                <a:effectLst/>
                <a:latin typeface="Arial" panose="020B0604020202020204" pitchFamily="34" charset="0"/>
              </a:rPr>
              <a:t>(</a:t>
            </a:r>
            <a:r>
              <a:rPr lang="en-US" altLang="zh-CN" dirty="0" err="1">
                <a:effectLst/>
                <a:latin typeface="Arial" panose="020B0604020202020204" pitchFamily="34" charset="0"/>
              </a:rPr>
              <a:t>Deepcrime</a:t>
            </a:r>
            <a:r>
              <a:rPr lang="en-US" altLang="zh-CN" dirty="0">
                <a:effectLst/>
                <a:latin typeface="Arial" panose="020B0604020202020204" pitchFamily="34" charset="0"/>
              </a:rPr>
              <a:t>-d):</a:t>
            </a:r>
            <a:r>
              <a:rPr lang="en-US" altLang="zh-CN" dirty="0" err="1">
                <a:effectLst/>
                <a:latin typeface="Arial" panose="020B0604020202020204" pitchFamily="34" charset="0"/>
              </a:rPr>
              <a:t>Deepcrime</a:t>
            </a:r>
            <a:r>
              <a:rPr lang="zh-CN" altLang="en-US" dirty="0">
                <a:effectLst/>
                <a:latin typeface="Arial" panose="020B0604020202020204" pitchFamily="34" charset="0"/>
              </a:rPr>
              <a:t>的简化版本，它使用单一级别的门控递归单元对犯罪序列数据进行建模，即不将从其他泛在数据中提取的特征纳入解决方案。分类依赖</a:t>
            </a:r>
            <a:r>
              <a:rPr lang="en-US" altLang="zh-CN" dirty="0">
                <a:effectLst/>
                <a:latin typeface="Arial" panose="020B0604020202020204" pitchFamily="34" charset="0"/>
              </a:rPr>
              <a:t>(</a:t>
            </a:r>
            <a:r>
              <a:rPr lang="en-US" altLang="zh-CN" dirty="0" err="1">
                <a:effectLst/>
                <a:latin typeface="Arial" panose="020B0604020202020204" pitchFamily="34" charset="0"/>
              </a:rPr>
              <a:t>DeepCrime</a:t>
            </a:r>
            <a:r>
              <a:rPr lang="en-US" altLang="zh-CN" dirty="0">
                <a:effectLst/>
                <a:latin typeface="Arial" panose="020B0604020202020204" pitchFamily="34" charset="0"/>
              </a:rPr>
              <a:t>-c):</a:t>
            </a:r>
            <a:r>
              <a:rPr lang="zh-CN" altLang="en-US" dirty="0">
                <a:effectLst/>
                <a:latin typeface="Arial" panose="020B0604020202020204" pitchFamily="34" charset="0"/>
              </a:rPr>
              <a:t>这种方法忽略了不同犯罪类别之间的内在依赖关系，即使用单个类别的犯罪向量作为建议模型的输入。注意力机制</a:t>
            </a:r>
            <a:r>
              <a:rPr lang="en-US" altLang="zh-CN" dirty="0">
                <a:effectLst/>
                <a:latin typeface="Arial" panose="020B0604020202020204" pitchFamily="34" charset="0"/>
              </a:rPr>
              <a:t>(</a:t>
            </a:r>
            <a:r>
              <a:rPr lang="en-US" altLang="zh-CN" dirty="0" err="1">
                <a:effectLst/>
                <a:latin typeface="Arial" panose="020B0604020202020204" pitchFamily="34" charset="0"/>
              </a:rPr>
              <a:t>Deepcrime</a:t>
            </a:r>
            <a:r>
              <a:rPr lang="en-US" altLang="zh-CN" dirty="0">
                <a:effectLst/>
                <a:latin typeface="Arial" panose="020B0604020202020204" pitchFamily="34" charset="0"/>
              </a:rPr>
              <a:t>-a):</a:t>
            </a:r>
            <a:r>
              <a:rPr lang="en-US" altLang="zh-CN" dirty="0" err="1">
                <a:effectLst/>
                <a:latin typeface="Arial" panose="020B0604020202020204" pitchFamily="34" charset="0"/>
              </a:rPr>
              <a:t>Deepcrime</a:t>
            </a:r>
            <a:r>
              <a:rPr lang="zh-CN" altLang="en-US" dirty="0">
                <a:effectLst/>
                <a:latin typeface="Arial" panose="020B0604020202020204" pitchFamily="34" charset="0"/>
              </a:rPr>
              <a:t>的另一个简化版本，它只使用分层门控循环单元生成的隐藏状态来预测未来的犯罪发生，即不使用任何注意力机制。循环单元选择</a:t>
            </a:r>
            <a:r>
              <a:rPr lang="en-US" altLang="zh-CN" dirty="0">
                <a:effectLst/>
                <a:latin typeface="Arial" panose="020B0604020202020204" pitchFamily="34" charset="0"/>
              </a:rPr>
              <a:t>(</a:t>
            </a:r>
            <a:r>
              <a:rPr lang="en-US" altLang="zh-CN" dirty="0" err="1">
                <a:effectLst/>
                <a:latin typeface="Arial" panose="020B0604020202020204" pitchFamily="34" charset="0"/>
              </a:rPr>
              <a:t>DeepCrimit</a:t>
            </a:r>
            <a:r>
              <a:rPr lang="en-US" altLang="zh-CN" dirty="0">
                <a:effectLst/>
                <a:latin typeface="Arial" panose="020B0604020202020204" pitchFamily="34" charset="0"/>
              </a:rPr>
              <a:t>-l):</a:t>
            </a:r>
            <a:r>
              <a:rPr lang="zh-CN" altLang="en-US" dirty="0">
                <a:effectLst/>
                <a:latin typeface="Arial" panose="020B0604020202020204" pitchFamily="34" charset="0"/>
              </a:rPr>
              <a:t>它利用</a:t>
            </a:r>
            <a:r>
              <a:rPr lang="en-US" altLang="zh-CN" dirty="0">
                <a:effectLst/>
                <a:latin typeface="Arial" panose="020B0604020202020204" pitchFamily="34" charset="0"/>
              </a:rPr>
              <a:t>LSTM</a:t>
            </a:r>
            <a:r>
              <a:rPr lang="zh-CN" altLang="en-US" dirty="0">
                <a:effectLst/>
                <a:latin typeface="Arial" panose="020B0604020202020204" pitchFamily="34" charset="0"/>
              </a:rPr>
              <a:t>作为基本的循环单元，对犯罪和无处不在的数据进行编码，在建议的层次结构中使用时间动态，即在</a:t>
            </a:r>
            <a:r>
              <a:rPr lang="en-US" altLang="zh-CN" dirty="0" err="1">
                <a:effectLst/>
                <a:latin typeface="Arial" panose="020B0604020202020204" pitchFamily="34" charset="0"/>
              </a:rPr>
              <a:t>DeepCrimit</a:t>
            </a:r>
            <a:r>
              <a:rPr lang="zh-CN" altLang="en-US" dirty="0">
                <a:effectLst/>
                <a:latin typeface="Arial" panose="020B0604020202020204" pitchFamily="34" charset="0"/>
              </a:rPr>
              <a:t>中使用</a:t>
            </a:r>
            <a:r>
              <a:rPr lang="en-US" altLang="zh-CN" dirty="0">
                <a:effectLst/>
                <a:latin typeface="Arial" panose="020B0604020202020204" pitchFamily="34" charset="0"/>
              </a:rPr>
              <a:t>LSTM</a:t>
            </a:r>
            <a:r>
              <a:rPr lang="zh-CN" altLang="en-US" dirty="0">
                <a:effectLst/>
                <a:latin typeface="Arial" panose="020B0604020202020204" pitchFamily="34" charset="0"/>
              </a:rPr>
              <a:t>作为循环单元，而不是</a:t>
            </a:r>
            <a:r>
              <a:rPr lang="en-US" altLang="zh-CN" dirty="0">
                <a:effectLst/>
                <a:latin typeface="Arial" panose="020B0604020202020204" pitchFamily="34" charset="0"/>
              </a:rPr>
              <a:t>GRU</a:t>
            </a:r>
            <a:r>
              <a:rPr lang="zh-CN" altLang="en-US" dirty="0">
                <a:effectLst/>
                <a:latin typeface="Arial" panose="020B0604020202020204" pitchFamily="34" charset="0"/>
              </a:rPr>
              <a:t>，对犯罪和异常数据生成的时间序列进行建模。</a:t>
            </a: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17</a:t>
            </a:fld>
            <a:endParaRPr lang="zh-CN" altLang="en-US"/>
          </a:p>
        </p:txBody>
      </p:sp>
    </p:spTree>
    <p:extLst>
      <p:ext uri="{BB962C8B-B14F-4D97-AF65-F5344CB8AC3E}">
        <p14:creationId xmlns:p14="http://schemas.microsoft.com/office/powerpoint/2010/main" val="151213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在预测犯罪时，如何解释我们的深度犯罪框架来捕捉未知的时间相关性。</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从这些数字中，我们可以观察到注意力权重在编码器时间步长上是随时间演变的，这表明我们的深度犯罪能够捕获跨时间段的犯罪分布的动态模式。请记住，注意力权重表示犯罪事件在之前时间段的相关性权重，用于进行预测。</a:t>
            </a: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18</a:t>
            </a:fld>
            <a:endParaRPr lang="zh-CN" altLang="en-US"/>
          </a:p>
        </p:txBody>
      </p:sp>
    </p:spTree>
    <p:extLst>
      <p:ext uri="{BB962C8B-B14F-4D97-AF65-F5344CB8AC3E}">
        <p14:creationId xmlns:p14="http://schemas.microsoft.com/office/powerpoint/2010/main" val="3465013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基于递归神经网络的体系结构的一个限制在于它们将输入序列编码为固定长度的内部表示，这导致长输入序列的性能较差</a:t>
            </a:r>
            <a:r>
              <a:rPr lang="en-US" altLang="zh-CN" dirty="0">
                <a:effectLst/>
                <a:latin typeface="Arial" panose="020B0604020202020204" pitchFamily="34" charset="0"/>
              </a:rPr>
              <a:t>.</a:t>
            </a:r>
            <a:r>
              <a:rPr lang="zh-CN" altLang="en-US" dirty="0">
                <a:effectLst/>
                <a:latin typeface="Arial" panose="020B0604020202020204" pitchFamily="34" charset="0"/>
              </a:rPr>
              <a:t>为了克服这一限制，提出了注意力机制，以允许所提出的分层递归框架学习对于输出序列中的每一项的输入序列中的哪里需要注意</a:t>
            </a:r>
            <a:r>
              <a:rPr lang="en-US" altLang="zh-CN" dirty="0">
                <a:effectLst/>
                <a:latin typeface="Arial" panose="020B0604020202020204" pitchFamily="34" charset="0"/>
              </a:rPr>
              <a:t>[29]</a:t>
            </a:r>
            <a:r>
              <a:rPr lang="zh-CN" altLang="en-US" dirty="0">
                <a:effectLst/>
                <a:latin typeface="Arial" panose="020B0604020202020204" pitchFamily="34" charset="0"/>
              </a:rPr>
              <a:t>。</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物理意义：该类型相关的以往的犯罪事件对下一时段的影响大小不同</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最后，利用多层感知器</a:t>
            </a:r>
            <a:r>
              <a:rPr lang="en-US" altLang="zh-CN" dirty="0">
                <a:effectLst/>
                <a:latin typeface="Arial" panose="020B0604020202020204" pitchFamily="34" charset="0"/>
              </a:rPr>
              <a:t>(MLP)</a:t>
            </a:r>
            <a:r>
              <a:rPr lang="zh-CN" altLang="en-US" dirty="0">
                <a:effectLst/>
                <a:latin typeface="Arial" panose="020B0604020202020204" pitchFamily="34" charset="0"/>
              </a:rPr>
              <a:t>分量，通过捕捉隐藏向量中元素之间的非线性依赖关系，得出发生概率。</a:t>
            </a: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19</a:t>
            </a:fld>
            <a:endParaRPr lang="zh-CN" altLang="en-US"/>
          </a:p>
        </p:txBody>
      </p:sp>
    </p:spTree>
    <p:extLst>
      <p:ext uri="{BB962C8B-B14F-4D97-AF65-F5344CB8AC3E}">
        <p14:creationId xmlns:p14="http://schemas.microsoft.com/office/powerpoint/2010/main" val="389965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接下来我将从这三个方面进行介绍，首先是文章的背景，什么是犯罪预测，存在哪些挑战。其次是</a:t>
            </a:r>
            <a:r>
              <a:rPr lang="en-US" altLang="zh-CN" sz="1200" b="1" dirty="0" err="1">
                <a:solidFill>
                  <a:schemeClr val="tx1">
                    <a:lumMod val="85000"/>
                    <a:lumOff val="15000"/>
                  </a:schemeClr>
                </a:solidFill>
                <a:latin typeface="思源黑体 CN" panose="020B0500000000000000" pitchFamily="34" charset="-122"/>
                <a:ea typeface="思源黑体 CN" panose="020B0500000000000000" pitchFamily="34" charset="-122"/>
                <a:cs typeface="+mn-ea"/>
              </a:rPr>
              <a:t>DeepCrime</a:t>
            </a:r>
            <a:r>
              <a:rPr lang="zh-CN" altLang="en-US" sz="1200" b="0"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模型如何解决上述的挑战，包括问题定义和模型架构等。最后是实验性能评估以及一些思考。</a:t>
            </a:r>
            <a:endParaRPr lang="en-US" altLang="zh-CN" b="0"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2</a:t>
            </a:fld>
            <a:endParaRPr lang="zh-CN" altLang="en-US"/>
          </a:p>
        </p:txBody>
      </p:sp>
    </p:spTree>
    <p:extLst>
      <p:ext uri="{BB962C8B-B14F-4D97-AF65-F5344CB8AC3E}">
        <p14:creationId xmlns:p14="http://schemas.microsoft.com/office/powerpoint/2010/main" val="3802118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20</a:t>
            </a:fld>
            <a:endParaRPr lang="zh-CN" altLang="en-US"/>
          </a:p>
        </p:txBody>
      </p:sp>
    </p:spTree>
    <p:extLst>
      <p:ext uri="{BB962C8B-B14F-4D97-AF65-F5344CB8AC3E}">
        <p14:creationId xmlns:p14="http://schemas.microsoft.com/office/powerpoint/2010/main" val="276405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1 </a:t>
            </a:r>
            <a:r>
              <a:rPr lang="zh-CN" altLang="en-US" dirty="0">
                <a:effectLst/>
                <a:latin typeface="Arial" panose="020B0604020202020204" pitchFamily="34" charset="0"/>
              </a:rPr>
              <a:t>稀疏性</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2 </a:t>
            </a:r>
            <a:r>
              <a:rPr lang="zh-CN" altLang="en-US" dirty="0">
                <a:effectLst/>
                <a:latin typeface="Arial" panose="020B0604020202020204" pitchFamily="34" charset="0"/>
              </a:rPr>
              <a:t>模型合并</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Arial" panose="020B0604020202020204" pitchFamily="34" charset="0"/>
              </a:rPr>
              <a:t>3</a:t>
            </a:r>
            <a:r>
              <a:rPr lang="zh-CN" altLang="en-US" dirty="0">
                <a:effectLst/>
                <a:latin typeface="Arial" panose="020B0604020202020204" pitchFamily="34" charset="0"/>
              </a:rPr>
              <a:t> 评价指标</a:t>
            </a: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21</a:t>
            </a:fld>
            <a:endParaRPr lang="zh-CN" altLang="en-US"/>
          </a:p>
        </p:txBody>
      </p:sp>
    </p:spTree>
    <p:extLst>
      <p:ext uri="{BB962C8B-B14F-4D97-AF65-F5344CB8AC3E}">
        <p14:creationId xmlns:p14="http://schemas.microsoft.com/office/powerpoint/2010/main" val="2181480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B4B4B"/>
                </a:solidFill>
                <a:effectLst/>
                <a:latin typeface="comic sans ms" panose="030F0702030302020204" pitchFamily="66" charset="0"/>
              </a:rPr>
              <a:t>The above is my report. Thanks for your listening.</a:t>
            </a:r>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22</a:t>
            </a:fld>
            <a:endParaRPr lang="zh-CN" altLang="en-US"/>
          </a:p>
        </p:txBody>
      </p:sp>
    </p:spTree>
    <p:extLst>
      <p:ext uri="{BB962C8B-B14F-4D97-AF65-F5344CB8AC3E}">
        <p14:creationId xmlns:p14="http://schemas.microsoft.com/office/powerpoint/2010/main" val="127949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91919"/>
                </a:solidFill>
                <a:effectLst/>
                <a:latin typeface="PingFang SC"/>
              </a:rPr>
              <a:t>首先 什么是犯罪预测呢。</a:t>
            </a:r>
            <a:endParaRPr lang="en-US" altLang="zh-CN" b="0" i="0" dirty="0">
              <a:solidFill>
                <a:srgbClr val="191919"/>
              </a:solidFill>
              <a:effectLst/>
              <a:latin typeface="PingFang SC"/>
            </a:endParaRPr>
          </a:p>
          <a:p>
            <a:pPr algn="l"/>
            <a:r>
              <a:rPr lang="zh-CN" altLang="en-US" b="0" i="0" dirty="0">
                <a:solidFill>
                  <a:srgbClr val="191919"/>
                </a:solidFill>
                <a:effectLst/>
                <a:latin typeface="PingFang SC"/>
              </a:rPr>
              <a:t>这是一个犯罪类电视剧的截图，不好意思由于没有开会员，这个截出来比较糊。</a:t>
            </a:r>
            <a:endParaRPr lang="en-US" altLang="zh-CN" b="0" i="0" dirty="0">
              <a:solidFill>
                <a:srgbClr val="191919"/>
              </a:solidFill>
              <a:effectLst/>
              <a:latin typeface="PingFang SC"/>
            </a:endParaRPr>
          </a:p>
          <a:p>
            <a:pPr algn="l"/>
            <a:r>
              <a:rPr lang="zh-CN" altLang="en-US" b="0" i="0" dirty="0">
                <a:solidFill>
                  <a:srgbClr val="191919"/>
                </a:solidFill>
                <a:effectLst/>
                <a:latin typeface="PingFang SC"/>
              </a:rPr>
              <a:t>预测一个犯罪行为是否会发生，这个叫作犯罪预测。</a:t>
            </a:r>
          </a:p>
          <a:p>
            <a:pPr algn="l"/>
            <a:r>
              <a:rPr lang="zh-CN" altLang="en-US" b="0" i="0" dirty="0">
                <a:solidFill>
                  <a:srgbClr val="191919"/>
                </a:solidFill>
                <a:effectLst/>
                <a:latin typeface="PingFang SC"/>
              </a:rPr>
              <a:t>在各种看上去很高大上的犯罪类电影或者电视剧里应该很常见：</a:t>
            </a:r>
            <a:endParaRPr lang="en-US" altLang="zh-CN" b="0" i="0" dirty="0">
              <a:solidFill>
                <a:srgbClr val="191919"/>
              </a:solidFill>
              <a:effectLst/>
              <a:latin typeface="PingFang SC"/>
            </a:endParaRPr>
          </a:p>
          <a:p>
            <a:endParaRPr lang="en-US" altLang="zh-CN"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3</a:t>
            </a:fld>
            <a:endParaRPr lang="zh-CN" altLang="en-US"/>
          </a:p>
        </p:txBody>
      </p:sp>
    </p:spTree>
    <p:extLst>
      <p:ext uri="{BB962C8B-B14F-4D97-AF65-F5344CB8AC3E}">
        <p14:creationId xmlns:p14="http://schemas.microsoft.com/office/powerpoint/2010/main" val="22791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919"/>
                </a:solidFill>
                <a:effectLst/>
                <a:latin typeface="PingFang SC"/>
              </a:rPr>
              <a:t>再比如是</a:t>
            </a:r>
            <a:r>
              <a:rPr lang="en-US" altLang="zh-CN" b="0" i="0" dirty="0">
                <a:solidFill>
                  <a:srgbClr val="191919"/>
                </a:solidFill>
                <a:effectLst/>
                <a:latin typeface="PingFang SC"/>
              </a:rPr>
              <a:t>《</a:t>
            </a:r>
            <a:r>
              <a:rPr lang="zh-CN" altLang="en-US" b="0" i="0" dirty="0">
                <a:solidFill>
                  <a:srgbClr val="191919"/>
                </a:solidFill>
                <a:effectLst/>
                <a:latin typeface="PingFang SC"/>
              </a:rPr>
              <a:t>唐人街探案</a:t>
            </a:r>
            <a:r>
              <a:rPr lang="en-US" altLang="zh-CN" b="0" i="0" dirty="0">
                <a:solidFill>
                  <a:srgbClr val="191919"/>
                </a:solidFill>
                <a:effectLst/>
                <a:latin typeface="PingFang SC"/>
              </a:rPr>
              <a:t>》</a:t>
            </a:r>
            <a:r>
              <a:rPr lang="zh-CN" altLang="en-US" b="0" i="0" dirty="0">
                <a:solidFill>
                  <a:srgbClr val="191919"/>
                </a:solidFill>
                <a:effectLst/>
                <a:latin typeface="PingFang SC"/>
              </a:rPr>
              <a:t>中使用的“曼哈顿计量法”，</a:t>
            </a:r>
            <a:r>
              <a:rPr lang="zh-CN" altLang="en-US" b="0" i="0" dirty="0">
                <a:solidFill>
                  <a:srgbClr val="121212"/>
                </a:solidFill>
                <a:effectLst/>
                <a:latin typeface="-apple-system"/>
              </a:rPr>
              <a:t>曼哈顿距离可以简单理解为在网格上两点之间的最短路线的长度。在电影种，秦风侦探假设纽约道路是网格状的，然后通过犯罪嫌疑人的</a:t>
            </a:r>
            <a:r>
              <a:rPr lang="en-US" altLang="zh-CN" b="0" i="0" dirty="0">
                <a:solidFill>
                  <a:srgbClr val="121212"/>
                </a:solidFill>
                <a:effectLst/>
                <a:latin typeface="-apple-system"/>
              </a:rPr>
              <a:t>23</a:t>
            </a:r>
            <a:r>
              <a:rPr lang="zh-CN" altLang="en-US" b="0" i="0" dirty="0">
                <a:solidFill>
                  <a:srgbClr val="121212"/>
                </a:solidFill>
                <a:effectLst/>
                <a:latin typeface="-apple-system"/>
              </a:rPr>
              <a:t>个犯罪地点找到离这</a:t>
            </a:r>
            <a:r>
              <a:rPr lang="en-US" altLang="zh-CN" b="0" i="0" dirty="0">
                <a:solidFill>
                  <a:srgbClr val="121212"/>
                </a:solidFill>
                <a:effectLst/>
                <a:latin typeface="-apple-system"/>
              </a:rPr>
              <a:t>23</a:t>
            </a:r>
            <a:r>
              <a:rPr lang="zh-CN" altLang="en-US" b="0" i="0" dirty="0">
                <a:solidFill>
                  <a:srgbClr val="121212"/>
                </a:solidFill>
                <a:effectLst/>
                <a:latin typeface="-apple-system"/>
              </a:rPr>
              <a:t>个地点曼哈顿距离之和最小的一个地方，以此推断出该犯罪嫌疑人概率最大的藏身地点。</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4</a:t>
            </a:fld>
            <a:endParaRPr lang="zh-CN" altLang="en-US"/>
          </a:p>
        </p:txBody>
      </p:sp>
    </p:spTree>
    <p:extLst>
      <p:ext uri="{BB962C8B-B14F-4D97-AF65-F5344CB8AC3E}">
        <p14:creationId xmlns:p14="http://schemas.microsoft.com/office/powerpoint/2010/main" val="2572084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919"/>
                </a:solidFill>
                <a:effectLst/>
                <a:latin typeface="PingFang SC"/>
              </a:rPr>
              <a:t>举上面的例子是为了让大家更好的理解。事实上，犯罪预测并没有这么神秘，理论上来讲犯罪预测是完全是可以通过数据模型</a:t>
            </a:r>
            <a:r>
              <a:rPr lang="en-US" altLang="zh-CN" b="0" i="0" dirty="0">
                <a:solidFill>
                  <a:srgbClr val="191919"/>
                </a:solidFill>
                <a:effectLst/>
                <a:latin typeface="PingFang SC"/>
              </a:rPr>
              <a:t>,</a:t>
            </a:r>
            <a:r>
              <a:rPr lang="zh-CN" altLang="en-US" b="0" i="0" dirty="0">
                <a:solidFill>
                  <a:srgbClr val="191919"/>
                </a:solidFill>
                <a:effectLst/>
                <a:latin typeface="PingFang SC"/>
              </a:rPr>
              <a:t>行为分析实现的</a:t>
            </a:r>
            <a:r>
              <a:rPr lang="en-US" altLang="zh-CN" b="0" i="0" dirty="0">
                <a:solidFill>
                  <a:srgbClr val="191919"/>
                </a:solidFill>
                <a:effectLst/>
                <a:latin typeface="PingFang SC"/>
              </a:rPr>
              <a:t>, </a:t>
            </a:r>
            <a:r>
              <a:rPr lang="zh-CN" altLang="en-US" b="0" i="0" dirty="0">
                <a:solidFill>
                  <a:srgbClr val="191919"/>
                </a:solidFill>
                <a:effectLst/>
                <a:latin typeface="PingFang SC"/>
              </a:rPr>
              <a:t>目前国外非常多的国家已经开始使用</a:t>
            </a:r>
            <a:r>
              <a:rPr lang="en-US" altLang="zh-CN" b="0" i="0" dirty="0">
                <a:solidFill>
                  <a:srgbClr val="191919"/>
                </a:solidFill>
                <a:effectLst/>
                <a:latin typeface="PingFang SC"/>
              </a:rPr>
              <a:t>,</a:t>
            </a:r>
            <a:r>
              <a:rPr lang="zh-CN" altLang="en-US" b="0" i="0" dirty="0">
                <a:solidFill>
                  <a:srgbClr val="191919"/>
                </a:solidFill>
                <a:effectLst/>
                <a:latin typeface="PingFang SC"/>
              </a:rPr>
              <a:t>据美国官方公开的数据</a:t>
            </a:r>
            <a:r>
              <a:rPr lang="en-US" altLang="zh-CN" b="0" i="0" dirty="0">
                <a:solidFill>
                  <a:srgbClr val="191919"/>
                </a:solidFill>
                <a:effectLst/>
                <a:latin typeface="PingFang SC"/>
              </a:rPr>
              <a:t>, </a:t>
            </a:r>
            <a:r>
              <a:rPr lang="zh-CN" altLang="en-US" b="0" i="0" dirty="0">
                <a:solidFill>
                  <a:srgbClr val="191919"/>
                </a:solidFill>
                <a:effectLst/>
                <a:latin typeface="PingFang SC"/>
              </a:rPr>
              <a:t>仅仅是美国目前已有</a:t>
            </a:r>
            <a:r>
              <a:rPr lang="en-US" altLang="zh-CN" b="0" i="0" dirty="0">
                <a:solidFill>
                  <a:srgbClr val="191919"/>
                </a:solidFill>
                <a:effectLst/>
                <a:latin typeface="PingFang SC"/>
              </a:rPr>
              <a:t>20</a:t>
            </a:r>
            <a:r>
              <a:rPr lang="zh-CN" altLang="en-US" b="0" i="0" dirty="0">
                <a:solidFill>
                  <a:srgbClr val="191919"/>
                </a:solidFill>
                <a:effectLst/>
                <a:latin typeface="PingFang SC"/>
              </a:rPr>
              <a:t>个以上城市、</a:t>
            </a:r>
            <a:r>
              <a:rPr lang="en-US" altLang="zh-CN" b="0" i="0" dirty="0">
                <a:solidFill>
                  <a:srgbClr val="191919"/>
                </a:solidFill>
                <a:effectLst/>
                <a:latin typeface="PingFang SC"/>
              </a:rPr>
              <a:t>1000</a:t>
            </a:r>
            <a:r>
              <a:rPr lang="zh-CN" altLang="en-US" b="0" i="0" dirty="0">
                <a:solidFill>
                  <a:srgbClr val="191919"/>
                </a:solidFill>
                <a:effectLst/>
                <a:latin typeface="PingFang SC"/>
              </a:rPr>
              <a:t>个以上执法人员正在使用犯罪预测系统。</a:t>
            </a:r>
            <a:endParaRPr lang="en-US" altLang="zh-CN" b="0" i="0" dirty="0">
              <a:solidFill>
                <a:srgbClr val="191919"/>
              </a:solidFill>
              <a:effectLst/>
              <a:latin typeface="PingFang SC"/>
            </a:endParaRPr>
          </a:p>
          <a:p>
            <a:r>
              <a:rPr lang="zh-CN" altLang="en-US" dirty="0"/>
              <a:t>犯罪预测通常分为两种，一种</a:t>
            </a:r>
            <a:r>
              <a:rPr lang="zh-CN" altLang="en-US" b="0" i="0" dirty="0">
                <a:solidFill>
                  <a:srgbClr val="333333"/>
                </a:solidFill>
                <a:effectLst/>
                <a:latin typeface="Roboto" panose="02000000000000000000" pitchFamily="2" charset="0"/>
              </a:rPr>
              <a:t>是预测犯罪发生的地点和时间</a:t>
            </a:r>
            <a:r>
              <a:rPr lang="zh-CN" altLang="en-US" dirty="0"/>
              <a:t>。</a:t>
            </a:r>
            <a:r>
              <a:rPr lang="zh-CN" altLang="en-US" b="0" i="0" dirty="0">
                <a:solidFill>
                  <a:srgbClr val="000000"/>
                </a:solidFill>
                <a:effectLst/>
                <a:latin typeface="宋体" panose="02010600030101010101" pitchFamily="2" charset="-122"/>
                <a:ea typeface="宋体" panose="02010600030101010101" pitchFamily="2" charset="-122"/>
              </a:rPr>
              <a:t>通过分析已发生犯罪的时间地点的历史数据，预测未来犯罪可能发生的时间和地点，得到如图所示的</a:t>
            </a:r>
            <a:r>
              <a:rPr lang="en-US" altLang="zh-CN" b="0" i="0" dirty="0">
                <a:solidFill>
                  <a:srgbClr val="000000"/>
                </a:solidFill>
                <a:effectLst/>
                <a:latin typeface="宋体" panose="02010600030101010101" pitchFamily="2" charset="-122"/>
                <a:ea typeface="宋体" panose="02010600030101010101" pitchFamily="2" charset="-122"/>
              </a:rPr>
              <a:t>predictive maps</a:t>
            </a:r>
            <a:r>
              <a:rPr lang="zh-CN" altLang="en-US" b="0" i="0" dirty="0">
                <a:solidFill>
                  <a:srgbClr val="000000"/>
                </a:solidFill>
                <a:effectLst/>
                <a:latin typeface="宋体" panose="02010600030101010101" pitchFamily="2" charset="-122"/>
                <a:ea typeface="宋体" panose="02010600030101010101" pitchFamily="2" charset="-122"/>
              </a:rPr>
              <a:t>，也就是犯罪热点图，然后警察就会对预测出来的犯罪热点区域增强巡逻。</a:t>
            </a:r>
            <a:endParaRPr lang="en-US" altLang="zh-CN" b="0" i="0" dirty="0">
              <a:solidFill>
                <a:srgbClr val="000000"/>
              </a:solidFill>
              <a:effectLst/>
              <a:latin typeface="宋体" panose="02010600030101010101" pitchFamily="2" charset="-122"/>
              <a:ea typeface="宋体" panose="02010600030101010101" pitchFamily="2" charset="-122"/>
            </a:endParaRPr>
          </a:p>
          <a:p>
            <a:r>
              <a:rPr lang="zh-CN" altLang="en-US" b="0" i="0" dirty="0">
                <a:solidFill>
                  <a:srgbClr val="000000"/>
                </a:solidFill>
                <a:effectLst/>
                <a:latin typeface="宋体" panose="02010600030101010101" pitchFamily="2" charset="-122"/>
                <a:ea typeface="宋体" panose="02010600030101010101" pitchFamily="2" charset="-122"/>
              </a:rPr>
              <a:t>另一种是罪犯</a:t>
            </a:r>
            <a:r>
              <a:rPr lang="zh-CN" altLang="en-US" dirty="0"/>
              <a:t>或受害者预测</a:t>
            </a:r>
            <a:r>
              <a:rPr lang="en-US" altLang="zh-CN" dirty="0"/>
              <a:t>,</a:t>
            </a:r>
            <a:r>
              <a:rPr lang="zh-CN" altLang="en-US" dirty="0"/>
              <a:t>比如</a:t>
            </a:r>
            <a:r>
              <a:rPr lang="en-US" altLang="zh-CN" dirty="0"/>
              <a:t>《</a:t>
            </a:r>
            <a:r>
              <a:rPr lang="zh-CN" altLang="en-US" dirty="0"/>
              <a:t>心理罪</a:t>
            </a:r>
            <a:r>
              <a:rPr lang="en-US" altLang="zh-CN" dirty="0"/>
              <a:t>2》</a:t>
            </a:r>
            <a:r>
              <a:rPr lang="zh-CN" altLang="en-US" dirty="0"/>
              <a:t>中，说预测某人再次犯罪的概率为</a:t>
            </a:r>
            <a:r>
              <a:rPr lang="en-US" altLang="zh-CN" dirty="0"/>
              <a:t>98%</a:t>
            </a:r>
            <a:r>
              <a:rPr lang="zh-CN" altLang="en-US" dirty="0"/>
              <a:t>，就属于罪犯预测</a:t>
            </a:r>
            <a:r>
              <a:rPr lang="zh-CN" altLang="en-US" sz="1200" kern="1200" dirty="0">
                <a:solidFill>
                  <a:schemeClr val="tx1"/>
                </a:solidFill>
                <a:latin typeface="+mn-lt"/>
                <a:ea typeface="+mn-ea"/>
                <a:cs typeface="+mn-cs"/>
              </a:rPr>
              <a:t>。芝加哥警察局就曾经做过这样的预测，该局根据之前的犯罪记录，</a:t>
            </a:r>
            <a:r>
              <a:rPr lang="zh-CN" altLang="en-US" b="0" i="0" dirty="0">
                <a:solidFill>
                  <a:srgbClr val="333333"/>
                </a:solidFill>
                <a:effectLst/>
                <a:latin typeface="Roboto" panose="02000000000000000000" pitchFamily="2" charset="0"/>
              </a:rPr>
              <a:t>列出有可能成为暴力犯罪受害者或罪犯的人，并进行走访和高度关注。这种预测被认为侵犯个人隐私，社会争议很大，并且也没有公开的数据集，所以不在我们研究考虑的范围内。</a:t>
            </a:r>
            <a:endParaRPr lang="en-US" altLang="zh-CN" b="0" i="0" dirty="0">
              <a:solidFill>
                <a:srgbClr val="333333"/>
              </a:solidFill>
              <a:effectLst/>
              <a:latin typeface="Roboto" panose="02000000000000000000" pitchFamily="2" charset="0"/>
            </a:endParaRPr>
          </a:p>
          <a:p>
            <a:r>
              <a:rPr lang="zh-CN" altLang="en-US" sz="1200" b="0" i="0" kern="1200" dirty="0">
                <a:solidFill>
                  <a:srgbClr val="333333"/>
                </a:solidFill>
                <a:effectLst/>
                <a:latin typeface="Roboto" panose="02000000000000000000" pitchFamily="2" charset="0"/>
                <a:ea typeface="+mn-ea"/>
                <a:cs typeface="+mn-cs"/>
              </a:rPr>
              <a:t>因此目前研究的犯罪预测为第一种，犯罪热点预测。</a:t>
            </a:r>
            <a:endParaRPr lang="en-US" altLang="zh-CN" sz="1200" b="0" i="0" kern="1200" dirty="0">
              <a:solidFill>
                <a:srgbClr val="333333"/>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目前的研究主要是通过探索犯罪的空间和时间模式来研究犯罪预测问题。然而，现有方法并没有完全解决动态场景中的犯罪预测问题，在现实生活中，犯罪发生的潜在因素可能会随着时间的推移而发生变化。因此，需要解决以下挑战</a:t>
            </a:r>
            <a:endParaRPr lang="en-US" altLang="zh-CN" dirty="0">
              <a:effectLst/>
              <a:latin typeface="Arial" panose="020B0604020202020204" pitchFamily="34" charset="0"/>
            </a:endParaRPr>
          </a:p>
          <a:p>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5</a:t>
            </a:fld>
            <a:endParaRPr lang="zh-CN" altLang="en-US"/>
          </a:p>
        </p:txBody>
      </p:sp>
    </p:spTree>
    <p:extLst>
      <p:ext uri="{BB962C8B-B14F-4D97-AF65-F5344CB8AC3E}">
        <p14:creationId xmlns:p14="http://schemas.microsoft.com/office/powerpoint/2010/main" val="1989524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sz="1200" dirty="0">
                <a:effectLst/>
                <a:latin typeface="Arial" panose="020B0604020202020204" pitchFamily="34" charset="0"/>
              </a:rPr>
              <a:t>第一个挑战是</a:t>
            </a:r>
            <a:r>
              <a:rPr lang="zh-CN" altLang="en-US" dirty="0">
                <a:effectLst/>
                <a:latin typeface="Arial" panose="020B0604020202020204" pitchFamily="34" charset="0"/>
              </a:rPr>
              <a:t>犯罪模式的时间动态。</a:t>
            </a:r>
            <a:r>
              <a:rPr lang="zh-CN" altLang="en-US" sz="1200" dirty="0">
                <a:effectLst/>
                <a:latin typeface="Arial" panose="020B0604020202020204" pitchFamily="34" charset="0"/>
              </a:rPr>
              <a:t>传统的时间序列预测方法，如</a:t>
            </a:r>
            <a:r>
              <a:rPr lang="en-US" altLang="zh-CN" sz="1200" dirty="0">
                <a:effectLst/>
                <a:latin typeface="Arial" panose="020B0604020202020204" pitchFamily="34" charset="0"/>
              </a:rPr>
              <a:t>(ARIMA)[1]</a:t>
            </a:r>
            <a:r>
              <a:rPr lang="zh-CN" altLang="en-US" sz="1200" dirty="0">
                <a:effectLst/>
                <a:latin typeface="Arial" panose="020B0604020202020204" pitchFamily="34" charset="0"/>
              </a:rPr>
              <a:t>和支持向量回归模型</a:t>
            </a:r>
            <a:r>
              <a:rPr lang="en-US" altLang="zh-CN" sz="1200" dirty="0">
                <a:effectLst/>
                <a:latin typeface="Arial" panose="020B0604020202020204" pitchFamily="34" charset="0"/>
              </a:rPr>
              <a:t>(SVR)[2]</a:t>
            </a:r>
            <a:r>
              <a:rPr lang="zh-CN" altLang="en-US" sz="1200" dirty="0">
                <a:effectLst/>
                <a:latin typeface="Arial" panose="020B0604020202020204" pitchFamily="34" charset="0"/>
              </a:rPr>
              <a:t>并不适用于犯罪预测。</a:t>
            </a:r>
            <a:endParaRPr lang="en-US" altLang="zh-CN" sz="1200" dirty="0">
              <a:effectLst/>
              <a:latin typeface="Arial" panose="020B0604020202020204" pitchFamily="34" charset="0"/>
            </a:endParaRPr>
          </a:p>
          <a:p>
            <a:pPr>
              <a:lnSpc>
                <a:spcPct val="200000"/>
              </a:lnSpc>
            </a:pPr>
            <a:r>
              <a:rPr lang="en-US" altLang="zh-CN" b="0" i="0" dirty="0">
                <a:solidFill>
                  <a:srgbClr val="333333"/>
                </a:solidFill>
                <a:effectLst/>
                <a:latin typeface="Arial" panose="020B0604020202020204" pitchFamily="34" charset="0"/>
              </a:rPr>
              <a:t>ARIMA</a:t>
            </a:r>
            <a:r>
              <a:rPr lang="zh-CN" altLang="en-US" b="0" i="0" dirty="0">
                <a:solidFill>
                  <a:srgbClr val="333333"/>
                </a:solidFill>
                <a:effectLst/>
                <a:latin typeface="Arial" panose="020B0604020202020204" pitchFamily="34" charset="0"/>
              </a:rPr>
              <a:t>（英语：</a:t>
            </a:r>
            <a:r>
              <a:rPr lang="en-US" altLang="zh-CN" b="0" i="0" dirty="0">
                <a:solidFill>
                  <a:srgbClr val="333333"/>
                </a:solidFill>
                <a:effectLst/>
                <a:latin typeface="Arial" panose="020B0604020202020204" pitchFamily="34" charset="0"/>
              </a:rPr>
              <a:t>Autoregressive Integrated Moving Average model</a:t>
            </a:r>
            <a:r>
              <a:rPr lang="zh-CN" altLang="en-US" b="0" i="0" dirty="0">
                <a:solidFill>
                  <a:srgbClr val="333333"/>
                </a:solidFill>
                <a:effectLst/>
                <a:latin typeface="Arial" panose="020B0604020202020204" pitchFamily="34" charset="0"/>
              </a:rPr>
              <a:t>），差分整合移动平均自回归模型</a:t>
            </a:r>
            <a:r>
              <a:rPr lang="en-US" altLang="zh-CN" b="0" i="0" dirty="0">
                <a:solidFill>
                  <a:srgbClr val="000000"/>
                </a:solidFill>
                <a:effectLst/>
                <a:latin typeface="PingFang SC"/>
              </a:rPr>
              <a:t>,</a:t>
            </a:r>
            <a:r>
              <a:rPr lang="zh-CN" altLang="en-US" b="0" i="0" dirty="0">
                <a:solidFill>
                  <a:srgbClr val="000000"/>
                </a:solidFill>
                <a:effectLst/>
                <a:latin typeface="PingFang SC"/>
              </a:rPr>
              <a:t>是统计模型中最常见的一种用来进行时间序列预测的模型。缺点：</a:t>
            </a:r>
            <a:br>
              <a:rPr lang="zh-CN" altLang="en-US" dirty="0"/>
            </a:br>
            <a:r>
              <a:rPr lang="en-US" altLang="zh-CN" b="0" i="0" dirty="0">
                <a:solidFill>
                  <a:srgbClr val="000000"/>
                </a:solidFill>
                <a:effectLst/>
                <a:latin typeface="PingFang SC"/>
              </a:rPr>
              <a:t>1.</a:t>
            </a:r>
            <a:r>
              <a:rPr lang="zh-CN" altLang="en-US" b="0" i="0" dirty="0">
                <a:solidFill>
                  <a:srgbClr val="000000"/>
                </a:solidFill>
                <a:effectLst/>
                <a:latin typeface="PingFang SC"/>
              </a:rPr>
              <a:t>要求时序数据是稳定的或者是通过差分化后是稳定的。</a:t>
            </a:r>
            <a:endParaRPr lang="en-US" altLang="zh-CN" b="0" i="0" dirty="0">
              <a:solidFill>
                <a:srgbClr val="000000"/>
              </a:solidFill>
              <a:effectLst/>
              <a:latin typeface="PingFang SC"/>
            </a:endParaRPr>
          </a:p>
          <a:p>
            <a:pPr>
              <a:lnSpc>
                <a:spcPct val="200000"/>
              </a:lnSpc>
            </a:pPr>
            <a:r>
              <a:rPr lang="zh-CN" altLang="en-US" b="0" i="0" dirty="0">
                <a:solidFill>
                  <a:srgbClr val="4D4D4D"/>
                </a:solidFill>
                <a:effectLst/>
                <a:latin typeface="-apple-system"/>
              </a:rPr>
              <a:t>稳定就是要求经由样本时间序列所得到的拟合曲线在未来的一段期间内仍能顺着现有的形态“</a:t>
            </a:r>
            <a:r>
              <a:rPr lang="zh-CN" altLang="en-US" b="1" i="0" dirty="0">
                <a:solidFill>
                  <a:srgbClr val="4D4D4D"/>
                </a:solidFill>
                <a:effectLst/>
                <a:latin typeface="-apple-system"/>
              </a:rPr>
              <a:t>惯性”地延续</a:t>
            </a:r>
            <a:r>
              <a:rPr lang="zh-CN" altLang="en-US" b="0" i="0" dirty="0">
                <a:solidFill>
                  <a:srgbClr val="4D4D4D"/>
                </a:solidFill>
                <a:effectLst/>
                <a:latin typeface="-apple-system"/>
              </a:rPr>
              <a:t>下去。比如说是国家的</a:t>
            </a:r>
            <a:r>
              <a:rPr lang="en-US" altLang="zh-CN" b="0" i="0" dirty="0">
                <a:solidFill>
                  <a:srgbClr val="4D4D4D"/>
                </a:solidFill>
                <a:effectLst/>
                <a:latin typeface="-apple-system"/>
              </a:rPr>
              <a:t>GDP,</a:t>
            </a:r>
            <a:r>
              <a:rPr lang="zh-CN" altLang="en-US" b="0" i="0" dirty="0">
                <a:solidFill>
                  <a:srgbClr val="4D4D4D"/>
                </a:solidFill>
                <a:effectLst/>
                <a:latin typeface="-apple-system"/>
              </a:rPr>
              <a:t>某湖泊的水位预测等</a:t>
            </a:r>
            <a:br>
              <a:rPr lang="zh-CN" altLang="en-US" dirty="0"/>
            </a:br>
            <a:r>
              <a:rPr lang="zh-CN" altLang="en-US" b="0" i="0" dirty="0">
                <a:solidFill>
                  <a:srgbClr val="000000"/>
                </a:solidFill>
                <a:effectLst/>
                <a:latin typeface="PingFang SC"/>
              </a:rPr>
              <a:t>如果是不稳定的数据，是无法捕捉到规律的。比如股票数据用</a:t>
            </a:r>
            <a:r>
              <a:rPr lang="en-US" altLang="zh-CN" b="0" i="0" dirty="0">
                <a:solidFill>
                  <a:srgbClr val="000000"/>
                </a:solidFill>
                <a:effectLst/>
                <a:latin typeface="PingFang SC"/>
              </a:rPr>
              <a:t>ARIMA</a:t>
            </a:r>
            <a:r>
              <a:rPr lang="zh-CN" altLang="en-US" b="0" i="0" dirty="0">
                <a:solidFill>
                  <a:srgbClr val="000000"/>
                </a:solidFill>
                <a:effectLst/>
                <a:latin typeface="PingFang SC"/>
              </a:rPr>
              <a:t>无法预测的原因就是股票数据是非稳定的，常常受政策和新闻的影响而波动。因此，该模型本质上只能捕捉线性关系，而不能捕捉非线性关系。</a:t>
            </a:r>
            <a:endParaRPr lang="en-US" altLang="zh-CN" b="0" i="0" dirty="0">
              <a:solidFill>
                <a:srgbClr val="000000"/>
              </a:solidFill>
              <a:effectLst/>
              <a:latin typeface="PingFang SC"/>
            </a:endParaRPr>
          </a:p>
          <a:p>
            <a:pPr>
              <a:lnSpc>
                <a:spcPct val="200000"/>
              </a:lnSpc>
            </a:pPr>
            <a:endParaRPr lang="en-US" altLang="zh-CN" sz="1200" b="0" i="0" dirty="0">
              <a:solidFill>
                <a:srgbClr val="000000"/>
              </a:solidFill>
              <a:effectLst/>
              <a:latin typeface="PingFang SC"/>
              <a:ea typeface="思源黑体 CN" panose="020B0500000000000000" pitchFamily="34" charset="-122"/>
            </a:endParaRPr>
          </a:p>
          <a:p>
            <a:pPr>
              <a:lnSpc>
                <a:spcPct val="200000"/>
              </a:lnSpc>
            </a:pPr>
            <a:r>
              <a:rPr lang="en-US" altLang="zh-CN" sz="1200" b="0" i="0" dirty="0">
                <a:solidFill>
                  <a:srgbClr val="000000"/>
                </a:solidFill>
                <a:effectLst/>
                <a:latin typeface="PingFang SC"/>
                <a:ea typeface="思源黑体 CN" panose="020B0500000000000000" pitchFamily="34" charset="-122"/>
              </a:rPr>
              <a:t>SVR</a:t>
            </a:r>
            <a:r>
              <a:rPr lang="zh-CN" altLang="en-US" sz="1200" dirty="0">
                <a:effectLst/>
                <a:latin typeface="Arial" panose="020B0604020202020204" pitchFamily="34" charset="0"/>
              </a:rPr>
              <a:t>支持向量回归模型 </a:t>
            </a:r>
            <a:r>
              <a:rPr lang="zh-CN" altLang="en-US" sz="1200" b="0" i="0" dirty="0">
                <a:solidFill>
                  <a:srgbClr val="000000"/>
                </a:solidFill>
                <a:effectLst/>
                <a:latin typeface="PingFang SC"/>
                <a:ea typeface="思源黑体 CN" panose="020B0500000000000000" pitchFamily="34" charset="-122"/>
              </a:rPr>
              <a:t>可以用于线性或非线性的回归预测，但是其通常用于短期时序预测。比如短期风速预测等。</a:t>
            </a:r>
            <a:r>
              <a:rPr lang="zh-CN" altLang="en-US" sz="1200" dirty="0">
                <a:effectLst/>
                <a:latin typeface="Arial" panose="020B0604020202020204" pitchFamily="34" charset="0"/>
              </a:rPr>
              <a:t>如果只考虑最近的数据来进行预测，而忽略长期历史数据，那么许多有用的信息将会丢失，从而使本已稀疏的犯罪数据更加稀疏。</a:t>
            </a:r>
            <a:endParaRPr lang="en-US" altLang="zh-CN" sz="1200" dirty="0">
              <a:ea typeface="思源黑体 CN" panose="020B0500000000000000" pitchFamily="34" charset="-122"/>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6</a:t>
            </a:fld>
            <a:endParaRPr lang="zh-CN" altLang="en-US"/>
          </a:p>
        </p:txBody>
      </p:sp>
    </p:spTree>
    <p:extLst>
      <p:ext uri="{BB962C8B-B14F-4D97-AF65-F5344CB8AC3E}">
        <p14:creationId xmlns:p14="http://schemas.microsoft.com/office/powerpoint/2010/main" val="3103815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第二个挑战是类型间复杂依赖关系</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不同类别的犯罪之间存在复杂依赖关系，一种类型的犯罪事件可能会导致其他类型犯罪事件的发生。</a:t>
            </a:r>
            <a:r>
              <a:rPr lang="zh-CN" altLang="en-US" sz="1200" dirty="0">
                <a:effectLst/>
                <a:latin typeface="Arial" panose="020B0604020202020204" pitchFamily="34" charset="0"/>
              </a:rPr>
              <a:t>例如，</a:t>
            </a:r>
            <a:r>
              <a:rPr lang="zh-CN" altLang="en-US" b="0" i="0" dirty="0">
                <a:solidFill>
                  <a:srgbClr val="333333"/>
                </a:solidFill>
                <a:effectLst/>
                <a:latin typeface="Roboto" panose="02000000000000000000" pitchFamily="2" charset="0"/>
              </a:rPr>
              <a:t>一开始的吵架辱骂，可能演变成拳打脚踢，最后演变成杀人犯罪事件。</a:t>
            </a:r>
            <a:endParaRPr lang="en-US" altLang="zh-CN" b="0" i="0" dirty="0">
              <a:solidFill>
                <a:srgbClr val="33333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这让我想到了犯罪事件独有的邻近复发现象。邻近重复现象是指短时间内在相近地点 犯罪事件再次发生的可能性会显著提高，类似地震的余震。这种现象可以帮助预测未来可能发生的犯罪事件。因此，已发生的犯罪事可以作为未来犯罪活动的一个预测因素。</a:t>
            </a:r>
            <a:endParaRPr lang="en-US" altLang="zh-CN" b="0" i="0" dirty="0">
              <a:solidFill>
                <a:srgbClr val="33333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我们可以通过将近期的犯罪情况与犯罪情况的时空模式相结合，以此来提高犯罪预测的准确性。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因此，推广犯罪预测框架以处理随着时间推移不同犯罪类别之间的复杂依赖关系是一个重大挑战。</a:t>
            </a: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7</a:t>
            </a:fld>
            <a:endParaRPr lang="zh-CN" altLang="en-US"/>
          </a:p>
        </p:txBody>
      </p:sp>
    </p:spTree>
    <p:extLst>
      <p:ext uri="{BB962C8B-B14F-4D97-AF65-F5344CB8AC3E}">
        <p14:creationId xmlns:p14="http://schemas.microsoft.com/office/powerpoint/2010/main" val="255340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第三个挑战是与泛在数据的内在相互关系。</a:t>
            </a:r>
            <a:br>
              <a:rPr lang="en-US" altLang="zh-CN" dirty="0"/>
            </a:br>
            <a:r>
              <a:rPr lang="en-US" altLang="zh-CN" b="0" i="0" dirty="0">
                <a:solidFill>
                  <a:srgbClr val="333333"/>
                </a:solidFill>
                <a:effectLst/>
                <a:latin typeface="Arial" panose="020B0604020202020204" pitchFamily="34" charset="0"/>
              </a:rPr>
              <a:t>[</a:t>
            </a:r>
            <a:r>
              <a:rPr lang="en-US" altLang="zh-CN" b="0" i="0" dirty="0" err="1">
                <a:solidFill>
                  <a:srgbClr val="333333"/>
                </a:solidFill>
                <a:effectLst/>
                <a:latin typeface="Arial" panose="020B0604020202020204" pitchFamily="34" charset="0"/>
              </a:rPr>
              <a:t>ju</a:t>
            </a:r>
            <a:r>
              <a:rPr lang="en-US" altLang="zh-CN" b="0" i="0" dirty="0">
                <a:solidFill>
                  <a:srgbClr val="333333"/>
                </a:solidFill>
                <a:effectLst/>
                <a:latin typeface="Arial" panose="020B0604020202020204" pitchFamily="34" charset="0"/>
              </a:rPr>
              <a:t>ːˈ</a:t>
            </a:r>
            <a:r>
              <a:rPr lang="en-US" altLang="zh-CN" b="0" i="0" dirty="0" err="1">
                <a:solidFill>
                  <a:srgbClr val="333333"/>
                </a:solidFill>
                <a:effectLst/>
                <a:latin typeface="Arial" panose="020B0604020202020204" pitchFamily="34" charset="0"/>
              </a:rPr>
              <a:t>bɪkwɪtəs</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的意思是 无所不在的 </a:t>
            </a:r>
            <a:r>
              <a:rPr lang="zh-CN" altLang="en-US" dirty="0">
                <a:effectLst/>
                <a:latin typeface="Arial" panose="020B0604020202020204" pitchFamily="34" charset="0"/>
              </a:rPr>
              <a:t>我不确定是不是可以翻译成 泛在数据 听上去比较专业。这个的意思就是说各种无处不在的数据可能为捕捉犯罪模式提供有用的信息。首先，全市范围内的兴趣点</a:t>
            </a:r>
            <a:r>
              <a:rPr lang="en-US" altLang="zh-CN" dirty="0">
                <a:effectLst/>
                <a:latin typeface="Arial" panose="020B0604020202020204" pitchFamily="34" charset="0"/>
              </a:rPr>
              <a:t>(POI)</a:t>
            </a:r>
            <a:r>
              <a:rPr lang="zh-CN" altLang="en-US" dirty="0">
                <a:effectLst/>
                <a:latin typeface="Arial" panose="020B0604020202020204" pitchFamily="34" charset="0"/>
              </a:rPr>
              <a:t>信息可以表征城市中每个区域的功能。</a:t>
            </a:r>
            <a:r>
              <a:rPr lang="zh-CN" altLang="en-US" dirty="0"/>
              <a:t>例如，一个区域内如果购物场所比较多，那么可能会有更多的偷窃事件发生。此外，</a:t>
            </a:r>
            <a:r>
              <a:rPr lang="zh-CN" altLang="en-US" dirty="0">
                <a:effectLst/>
                <a:latin typeface="Arial" panose="020B0604020202020204" pitchFamily="34" charset="0"/>
              </a:rPr>
              <a:t>城市场景中的异常事件</a:t>
            </a:r>
            <a:r>
              <a:rPr lang="en-US" altLang="zh-CN" dirty="0">
                <a:effectLst/>
                <a:latin typeface="Arial" panose="020B0604020202020204" pitchFamily="34" charset="0"/>
              </a:rPr>
              <a:t>(</a:t>
            </a:r>
            <a:r>
              <a:rPr lang="zh-CN" altLang="en-US" dirty="0">
                <a:effectLst/>
                <a:latin typeface="Arial" panose="020B0604020202020204" pitchFamily="34" charset="0"/>
              </a:rPr>
              <a:t>例如，车道堵塞和噪音</a:t>
            </a:r>
            <a:r>
              <a:rPr lang="en-US" altLang="zh-CN" dirty="0">
                <a:effectLst/>
                <a:latin typeface="Arial" panose="020B0604020202020204" pitchFamily="34" charset="0"/>
              </a:rPr>
              <a:t>)</a:t>
            </a:r>
            <a:r>
              <a:rPr lang="zh-CN" altLang="en-US" dirty="0">
                <a:effectLst/>
                <a:latin typeface="Arial" panose="020B0604020202020204" pitchFamily="34" charset="0"/>
              </a:rPr>
              <a:t>被认为是可能与犯罪发生有关。例如，一个区域内的噪音比较多，，那么这个区域发生打架斗殴的可能性更大。这些只是推测，为了证实这两种数据确实与犯罪发生相关联，量化犯罪和上述数据源</a:t>
            </a:r>
            <a:r>
              <a:rPr lang="en-US" altLang="zh-CN" dirty="0">
                <a:effectLst/>
                <a:latin typeface="Arial" panose="020B0604020202020204" pitchFamily="34" charset="0"/>
              </a:rPr>
              <a:t>(</a:t>
            </a:r>
            <a:r>
              <a:rPr lang="zh-CN" altLang="en-US" dirty="0">
                <a:effectLst/>
                <a:latin typeface="Arial" panose="020B0604020202020204" pitchFamily="34" charset="0"/>
              </a:rPr>
              <a:t>即兴趣点和</a:t>
            </a:r>
            <a:r>
              <a:rPr lang="en-US" altLang="zh-CN" dirty="0">
                <a:effectLst/>
                <a:latin typeface="Arial" panose="020B0604020202020204" pitchFamily="34" charset="0"/>
              </a:rPr>
              <a:t>311</a:t>
            </a:r>
            <a:r>
              <a:rPr lang="zh-CN" altLang="en-US" dirty="0">
                <a:effectLst/>
                <a:latin typeface="Arial" panose="020B0604020202020204" pitchFamily="34" charset="0"/>
              </a:rPr>
              <a:t>异常</a:t>
            </a:r>
            <a:r>
              <a:rPr lang="en-US" altLang="zh-CN" dirty="0">
                <a:effectLst/>
                <a:latin typeface="Arial" panose="020B0604020202020204" pitchFamily="34" charset="0"/>
              </a:rPr>
              <a:t>)</a:t>
            </a:r>
            <a:r>
              <a:rPr lang="zh-CN" altLang="en-US" dirty="0">
                <a:effectLst/>
                <a:latin typeface="Arial" panose="020B0604020202020204" pitchFamily="34" charset="0"/>
              </a:rPr>
              <a:t>之间的关系，本文首先生成了一个向量来表示所有区域某类型犯罪的发生数量，也就是图上的横坐标。接下来，为</a:t>
            </a:r>
            <a:r>
              <a:rPr lang="en-US" altLang="zh-CN" dirty="0">
                <a:effectLst/>
                <a:latin typeface="Arial" panose="020B0604020202020204" pitchFamily="34" charset="0"/>
              </a:rPr>
              <a:t>POIs</a:t>
            </a:r>
            <a:r>
              <a:rPr lang="zh-CN" altLang="en-US" dirty="0">
                <a:effectLst/>
                <a:latin typeface="Arial" panose="020B0604020202020204" pitchFamily="34" charset="0"/>
              </a:rPr>
              <a:t>和异常事件分别生成另外两个长度相同的向量，分别表示区域中该类</a:t>
            </a:r>
            <a:r>
              <a:rPr lang="en-US" altLang="zh-CN" dirty="0">
                <a:effectLst/>
                <a:latin typeface="Arial" panose="020B0604020202020204" pitchFamily="34" charset="0"/>
              </a:rPr>
              <a:t>POI</a:t>
            </a:r>
            <a:r>
              <a:rPr lang="zh-CN" altLang="en-US" dirty="0">
                <a:effectLst/>
                <a:latin typeface="Arial" panose="020B0604020202020204" pitchFamily="34" charset="0"/>
              </a:rPr>
              <a:t>的数量和区域中发生该类异常事件的数量，作为纵坐标 。然后计算它们之间的相关性。这个相关性具体怎么计算的文章中没有写，我猜测可能是计算</a:t>
            </a:r>
            <a:r>
              <a:rPr lang="zh-CN" altLang="en-US" sz="1200" dirty="0">
                <a:effectLst/>
                <a:latin typeface="Arial" panose="020B0604020202020204" pitchFamily="34" charset="0"/>
              </a:rPr>
              <a:t>两个向量夹角的余弦之类的。</a:t>
            </a:r>
            <a:endParaRPr lang="en-US" altLang="zh-CN" sz="1200" dirty="0">
              <a:effectLst/>
              <a:latin typeface="Arial" panose="020B0604020202020204" pitchFamily="34" charset="0"/>
            </a:endParaRPr>
          </a:p>
          <a:p>
            <a:r>
              <a:rPr lang="zh-CN" altLang="en-US" dirty="0">
                <a:effectLst/>
                <a:latin typeface="Arial" panose="020B0604020202020204" pitchFamily="34" charset="0"/>
              </a:rPr>
              <a:t>然后得到这两张图，可以看出</a:t>
            </a:r>
            <a:r>
              <a:rPr lang="en-US" altLang="zh-CN" dirty="0">
                <a:effectLst/>
                <a:latin typeface="Arial" panose="020B0604020202020204" pitchFamily="34" charset="0"/>
              </a:rPr>
              <a:t>……</a:t>
            </a:r>
          </a:p>
          <a:p>
            <a:r>
              <a:rPr lang="zh-CN" altLang="en-US" dirty="0">
                <a:effectLst/>
                <a:latin typeface="Arial" panose="020B0604020202020204" pitchFamily="34" charset="0"/>
              </a:rPr>
              <a:t>将静态</a:t>
            </a:r>
            <a:r>
              <a:rPr lang="en-US" altLang="zh-CN" dirty="0">
                <a:effectLst/>
                <a:latin typeface="Arial" panose="020B0604020202020204" pitchFamily="34" charset="0"/>
              </a:rPr>
              <a:t>(</a:t>
            </a:r>
            <a:r>
              <a:rPr lang="zh-CN" altLang="en-US" dirty="0">
                <a:effectLst/>
                <a:latin typeface="Arial" panose="020B0604020202020204" pitchFamily="34" charset="0"/>
              </a:rPr>
              <a:t>如城市区域功能</a:t>
            </a:r>
            <a:r>
              <a:rPr lang="en-US" altLang="zh-CN" dirty="0">
                <a:effectLst/>
                <a:latin typeface="Arial" panose="020B0604020202020204" pitchFamily="34" charset="0"/>
              </a:rPr>
              <a:t>)</a:t>
            </a:r>
            <a:r>
              <a:rPr lang="zh-CN" altLang="en-US" dirty="0">
                <a:effectLst/>
                <a:latin typeface="Arial" panose="020B0604020202020204" pitchFamily="34" charset="0"/>
              </a:rPr>
              <a:t>和动态</a:t>
            </a:r>
            <a:r>
              <a:rPr lang="en-US" altLang="zh-CN" dirty="0">
                <a:effectLst/>
                <a:latin typeface="Arial" panose="020B0604020202020204" pitchFamily="34" charset="0"/>
              </a:rPr>
              <a:t>(</a:t>
            </a:r>
            <a:r>
              <a:rPr lang="zh-CN" altLang="en-US" dirty="0">
                <a:effectLst/>
                <a:latin typeface="Arial" panose="020B0604020202020204" pitchFamily="34" charset="0"/>
              </a:rPr>
              <a:t>如城市异常</a:t>
            </a:r>
            <a:r>
              <a:rPr lang="en-US" altLang="zh-CN" dirty="0">
                <a:effectLst/>
                <a:latin typeface="Arial" panose="020B0604020202020204" pitchFamily="34" charset="0"/>
              </a:rPr>
              <a:t>)</a:t>
            </a:r>
            <a:r>
              <a:rPr lang="zh-CN" altLang="en-US" dirty="0">
                <a:effectLst/>
                <a:latin typeface="Arial" panose="020B0604020202020204" pitchFamily="34" charset="0"/>
              </a:rPr>
              <a:t>无处不在的数据结合到犯罪预测是第三个挑战。</a:t>
            </a:r>
            <a:endParaRPr lang="en-US" altLang="zh-CN" dirty="0">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9E2EF1F-5AB9-4920-AF5B-E1DBE1708744}" type="slidenum">
              <a:rPr lang="zh-CN" altLang="en-US" smtClean="0"/>
              <a:t>8</a:t>
            </a:fld>
            <a:endParaRPr lang="zh-CN" altLang="en-US"/>
          </a:p>
        </p:txBody>
      </p:sp>
    </p:spTree>
    <p:extLst>
      <p:ext uri="{BB962C8B-B14F-4D97-AF65-F5344CB8AC3E}">
        <p14:creationId xmlns:p14="http://schemas.microsoft.com/office/powerpoint/2010/main" val="2664645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第四个挑战是未知的时间相关性。不同时间段的犯罪之间的相关性尚不清楚。在之前的阐述中，我们知道了未来的犯罪事件与过去发生的犯罪事件相关，但是未必昨天发生的犯罪事件比更远的犯罪事件更相关。如图所示，这张图是一天内犯罪发生的次数，可以看出有的时间类型受时间的影响大，有的受时间的影响小。</a:t>
            </a:r>
            <a:endParaRPr lang="en-US" altLang="zh-CN" dirty="0">
              <a:effectLst/>
              <a:latin typeface="Arial" panose="020B0604020202020204" pitchFamily="34" charset="0"/>
            </a:endParaRPr>
          </a:p>
          <a:p>
            <a:r>
              <a:rPr lang="zh-CN" altLang="en-US" sz="1200" dirty="0">
                <a:effectLst/>
                <a:latin typeface="Arial" panose="020B0604020202020204" pitchFamily="34" charset="0"/>
              </a:rPr>
              <a:t>季节 天 周期不同。</a:t>
            </a:r>
            <a:endParaRPr lang="en-US" altLang="zh-CN" sz="1200"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9</a:t>
            </a:fld>
            <a:endParaRPr lang="zh-CN" altLang="en-US"/>
          </a:p>
        </p:txBody>
      </p:sp>
    </p:spTree>
    <p:extLst>
      <p:ext uri="{BB962C8B-B14F-4D97-AF65-F5344CB8AC3E}">
        <p14:creationId xmlns:p14="http://schemas.microsoft.com/office/powerpoint/2010/main" val="1309561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EF8FE136-EC8A-408B-B464-78EEE5222D4C}"/>
              </a:ext>
            </a:extLst>
          </p:cNvPr>
          <p:cNvSpPr>
            <a:spLocks noGrp="1"/>
          </p:cNvSpPr>
          <p:nvPr>
            <p:ph type="sldNum" sz="quarter" idx="12"/>
          </p:nvPr>
        </p:nvSpPr>
        <p:spPr>
          <a:xfrm>
            <a:off x="6238800" y="6449614"/>
            <a:ext cx="2743200" cy="245486"/>
          </a:xfrm>
          <a:prstGeom prst="rect">
            <a:avLst/>
          </a:prstGeom>
        </p:spPr>
        <p:txBody>
          <a:bodyPr/>
          <a:lstStyle>
            <a:lvl1pPr algn="r">
              <a:defRPr sz="1100" b="1">
                <a:latin typeface="思源黑体 CN" panose="020B0500000000000000" pitchFamily="34" charset="-122"/>
                <a:ea typeface="思源黑体 CN" panose="020B0500000000000000" pitchFamily="34" charset="-122"/>
              </a:defRPr>
            </a:lvl1pPr>
          </a:lstStyle>
          <a:p>
            <a:fld id="{2529C571-CC98-407B-9284-28AFD26ECFE0}" type="slidenum">
              <a:rPr lang="zh-CN" altLang="en-US" smtClean="0"/>
              <a:pPr/>
              <a:t>‹#›</a:t>
            </a:fld>
            <a:endParaRPr lang="zh-CN" altLang="en-US"/>
          </a:p>
        </p:txBody>
      </p:sp>
    </p:spTree>
    <p:extLst>
      <p:ext uri="{BB962C8B-B14F-4D97-AF65-F5344CB8AC3E}">
        <p14:creationId xmlns:p14="http://schemas.microsoft.com/office/powerpoint/2010/main" val="288258688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EW">
    <p:bg>
      <p:bgPr>
        <a:solidFill>
          <a:schemeClr val="bg1"/>
        </a:solidFill>
        <a:effectLst/>
      </p:bgPr>
    </p:bg>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5A3DCADA-CFEC-45BC-875F-8E168CF5541A}"/>
              </a:ext>
            </a:extLst>
          </p:cNvPr>
          <p:cNvSpPr>
            <a:spLocks noGrp="1"/>
          </p:cNvSpPr>
          <p:nvPr>
            <p:ph type="sldNum" sz="quarter" idx="12"/>
          </p:nvPr>
        </p:nvSpPr>
        <p:spPr>
          <a:xfrm>
            <a:off x="6238800" y="6449614"/>
            <a:ext cx="2743200" cy="245486"/>
          </a:xfrm>
          <a:prstGeom prst="rect">
            <a:avLst/>
          </a:prstGeom>
        </p:spPr>
        <p:txBody>
          <a:bodyPr/>
          <a:lstStyle>
            <a:lvl1pPr algn="r">
              <a:defRPr sz="1100" b="1">
                <a:latin typeface="思源黑体 CN" panose="020B0500000000000000" pitchFamily="34" charset="-122"/>
                <a:ea typeface="思源黑体 CN" panose="020B0500000000000000" pitchFamily="34" charset="-122"/>
              </a:defRPr>
            </a:lvl1pPr>
          </a:lstStyle>
          <a:p>
            <a:fld id="{2529C571-CC98-407B-9284-28AFD26ECFE0}" type="slidenum">
              <a:rPr lang="zh-CN" altLang="en-US" smtClean="0"/>
              <a:pPr/>
              <a:t>‹#›</a:t>
            </a:fld>
            <a:endParaRPr lang="zh-CN" altLang="en-US"/>
          </a:p>
        </p:txBody>
      </p:sp>
      <p:grpSp>
        <p:nvGrpSpPr>
          <p:cNvPr id="5" name="组合 4">
            <a:extLst>
              <a:ext uri="{FF2B5EF4-FFF2-40B4-BE49-F238E27FC236}">
                <a16:creationId xmlns:a16="http://schemas.microsoft.com/office/drawing/2014/main" id="{359B833B-BD38-4F1C-AF46-0284D5DBE010}"/>
              </a:ext>
            </a:extLst>
          </p:cNvPr>
          <p:cNvGrpSpPr/>
          <p:nvPr userDrawn="1"/>
        </p:nvGrpSpPr>
        <p:grpSpPr>
          <a:xfrm>
            <a:off x="162000" y="162900"/>
            <a:ext cx="8820000" cy="6167075"/>
            <a:chOff x="431514" y="174661"/>
            <a:chExt cx="8280971" cy="6155314"/>
          </a:xfrm>
        </p:grpSpPr>
        <p:sp>
          <p:nvSpPr>
            <p:cNvPr id="6" name="Google Shape;10;p2">
              <a:extLst>
                <a:ext uri="{FF2B5EF4-FFF2-40B4-BE49-F238E27FC236}">
                  <a16:creationId xmlns:a16="http://schemas.microsoft.com/office/drawing/2014/main" id="{5939AE70-6442-436F-AB83-7093A5C30CC7}"/>
                </a:ext>
              </a:extLst>
            </p:cNvPr>
            <p:cNvSpPr/>
            <p:nvPr/>
          </p:nvSpPr>
          <p:spPr>
            <a:xfrm>
              <a:off x="431514" y="760288"/>
              <a:ext cx="8280971" cy="5569687"/>
            </a:xfrm>
            <a:prstGeom prst="rect">
              <a:avLst/>
            </a:prstGeom>
            <a:noFill/>
            <a:ln w="25400"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矩形 8">
              <a:extLst>
                <a:ext uri="{FF2B5EF4-FFF2-40B4-BE49-F238E27FC236}">
                  <a16:creationId xmlns:a16="http://schemas.microsoft.com/office/drawing/2014/main" id="{CA9059A7-3666-46B1-A12A-337959D04D08}"/>
                </a:ext>
              </a:extLst>
            </p:cNvPr>
            <p:cNvSpPr/>
            <p:nvPr/>
          </p:nvSpPr>
          <p:spPr>
            <a:xfrm>
              <a:off x="431514" y="174661"/>
              <a:ext cx="8280971" cy="585627"/>
            </a:xfrm>
            <a:prstGeom prst="rect">
              <a:avLst/>
            </a:prstGeom>
            <a:solidFill>
              <a:srgbClr val="3C3C8E"/>
            </a:solidFill>
            <a:ln w="25400">
              <a:solidFill>
                <a:srgbClr val="3C3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F761EFC1-A508-4500-8DA3-156CF6133B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7753" y="199857"/>
            <a:ext cx="534378" cy="534378"/>
          </a:xfrm>
          <a:prstGeom prst="rect">
            <a:avLst/>
          </a:prstGeom>
        </p:spPr>
      </p:pic>
    </p:spTree>
    <p:extLst>
      <p:ext uri="{BB962C8B-B14F-4D97-AF65-F5344CB8AC3E}">
        <p14:creationId xmlns:p14="http://schemas.microsoft.com/office/powerpoint/2010/main" val="12639949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1439670C-C177-4E1A-8C07-96ABFE22B993}"/>
              </a:ext>
            </a:extLst>
          </p:cNvPr>
          <p:cNvSpPr>
            <a:spLocks noGrp="1"/>
          </p:cNvSpPr>
          <p:nvPr>
            <p:ph type="sldNum" sz="quarter" idx="12"/>
          </p:nvPr>
        </p:nvSpPr>
        <p:spPr>
          <a:xfrm>
            <a:off x="6238800" y="6449614"/>
            <a:ext cx="2743200" cy="245486"/>
          </a:xfrm>
          <a:prstGeom prst="rect">
            <a:avLst/>
          </a:prstGeom>
        </p:spPr>
        <p:txBody>
          <a:bodyPr/>
          <a:lstStyle>
            <a:lvl1pPr algn="r">
              <a:defRPr sz="1100" b="1">
                <a:latin typeface="思源黑体 CN" panose="020B0500000000000000" pitchFamily="34" charset="-122"/>
                <a:ea typeface="思源黑体 CN" panose="020B0500000000000000" pitchFamily="34" charset="-122"/>
              </a:defRPr>
            </a:lvl1pPr>
          </a:lstStyle>
          <a:p>
            <a:fld id="{2529C571-CC98-407B-9284-28AFD26ECFE0}" type="slidenum">
              <a:rPr lang="zh-CN" altLang="en-US" smtClean="0"/>
              <a:pPr/>
              <a:t>‹#›</a:t>
            </a:fld>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4"/>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3"/>
            <a:ext cx="8137922"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grpSp>
        <p:nvGrpSpPr>
          <p:cNvPr id="11" name="组合 10"/>
          <p:cNvGrpSpPr/>
          <p:nvPr userDrawn="1"/>
        </p:nvGrpSpPr>
        <p:grpSpPr>
          <a:xfrm>
            <a:off x="502444" y="1016000"/>
            <a:ext cx="8137922" cy="36000"/>
            <a:chOff x="564668" y="0"/>
            <a:chExt cx="27329872" cy="6858000"/>
          </a:xfrm>
          <a:solidFill>
            <a:schemeClr val="accent1"/>
          </a:solidFill>
        </p:grpSpPr>
        <p:sp>
          <p:nvSpPr>
            <p:cNvPr id="12" name="平行四边形 13"/>
            <p:cNvSpPr/>
            <p:nvPr/>
          </p:nvSpPr>
          <p:spPr>
            <a:xfrm flipH="1">
              <a:off x="664630" y="0"/>
              <a:ext cx="2722991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0" name="平行四边形 14"/>
            <p:cNvSpPr/>
            <p:nvPr/>
          </p:nvSpPr>
          <p:spPr>
            <a:xfrm flipH="1">
              <a:off x="564668" y="0"/>
              <a:ext cx="71839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68" r:id="rId2"/>
    <p:sldLayoutId id="2147483661" r:id="rId3"/>
  </p:sldLayoutIdLst>
  <p:hf hdr="0" ftr="0" dt="0"/>
  <p:txStyles>
    <p:title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userDrawn="1">
          <p15:clr>
            <a:srgbClr val="F26B43"/>
          </p15:clr>
        </p15:guide>
        <p15:guide id="2" pos="5443"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D7EBFCAC-8F5C-4833-9D8E-AE1B0BB4B32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76772" y="1095139"/>
            <a:ext cx="2035504" cy="647013"/>
          </a:xfrm>
          <a:prstGeom prst="rect">
            <a:avLst/>
          </a:prstGeom>
        </p:spPr>
      </p:pic>
      <p:sp>
        <p:nvSpPr>
          <p:cNvPr id="30" name="标题 1">
            <a:extLst>
              <a:ext uri="{FF2B5EF4-FFF2-40B4-BE49-F238E27FC236}">
                <a16:creationId xmlns:a16="http://schemas.microsoft.com/office/drawing/2014/main" id="{74BE719A-9FFA-4B45-9795-11103555ACA6}"/>
              </a:ext>
            </a:extLst>
          </p:cNvPr>
          <p:cNvSpPr txBox="1">
            <a:spLocks/>
          </p:cNvSpPr>
          <p:nvPr/>
        </p:nvSpPr>
        <p:spPr>
          <a:xfrm>
            <a:off x="2817815" y="5980036"/>
            <a:ext cx="3508370" cy="594443"/>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algn="ctr">
              <a:lnSpc>
                <a:spcPct val="130000"/>
              </a:lnSpc>
            </a:pPr>
            <a:r>
              <a:rPr lang="zh-CN" altLang="en-US" sz="1800" b="0" dirty="0">
                <a:solidFill>
                  <a:srgbClr val="3C3C8E"/>
                </a:solidFill>
                <a:latin typeface="思源黑体 CN" panose="020B0500000000000000" pitchFamily="34" charset="-122"/>
                <a:ea typeface="思源黑体 CN" panose="020B0500000000000000" pitchFamily="34" charset="-122"/>
              </a:rPr>
              <a:t>汇报人：苗子佳     </a:t>
            </a:r>
            <a:endParaRPr lang="en-US" altLang="zh-CN" sz="1800" b="0" dirty="0">
              <a:solidFill>
                <a:srgbClr val="3C3C8E"/>
              </a:solidFill>
              <a:latin typeface="思源黑体 CN" panose="020B0500000000000000" pitchFamily="34" charset="-122"/>
              <a:ea typeface="思源黑体 CN" panose="020B0500000000000000" pitchFamily="34" charset="-122"/>
            </a:endParaRPr>
          </a:p>
          <a:p>
            <a:pPr algn="ctr">
              <a:lnSpc>
                <a:spcPct val="130000"/>
              </a:lnSpc>
            </a:pPr>
            <a:r>
              <a:rPr lang="en-US" altLang="zh-CN" sz="1800" b="0" dirty="0">
                <a:solidFill>
                  <a:srgbClr val="3C3C8E"/>
                </a:solidFill>
                <a:latin typeface="思源黑体 CN" panose="020B0500000000000000" pitchFamily="34" charset="-122"/>
                <a:ea typeface="思源黑体 CN" panose="020B0500000000000000" pitchFamily="34" charset="-122"/>
              </a:rPr>
              <a:t>2021.06.03</a:t>
            </a:r>
          </a:p>
        </p:txBody>
      </p:sp>
      <p:sp>
        <p:nvSpPr>
          <p:cNvPr id="25" name="文本框 24">
            <a:extLst>
              <a:ext uri="{FF2B5EF4-FFF2-40B4-BE49-F238E27FC236}">
                <a16:creationId xmlns:a16="http://schemas.microsoft.com/office/drawing/2014/main" id="{7DA52578-0835-4278-B672-A6638C57FFC6}"/>
              </a:ext>
            </a:extLst>
          </p:cNvPr>
          <p:cNvSpPr txBox="1"/>
          <p:nvPr/>
        </p:nvSpPr>
        <p:spPr>
          <a:xfrm>
            <a:off x="818196" y="2223759"/>
            <a:ext cx="7535876" cy="1158074"/>
          </a:xfrm>
          <a:prstGeom prst="rect">
            <a:avLst/>
          </a:prstGeom>
          <a:noFill/>
        </p:spPr>
        <p:txBody>
          <a:bodyPr wrap="square" rtlCol="0">
            <a:spAutoFit/>
          </a:bodyPr>
          <a:lstStyle/>
          <a:p>
            <a:pPr algn="ctr">
              <a:lnSpc>
                <a:spcPct val="130000"/>
              </a:lnSpc>
            </a:pPr>
            <a:r>
              <a:rPr lang="en-US" altLang="zh-CN" sz="2800" b="1" dirty="0" err="1">
                <a:solidFill>
                  <a:srgbClr val="3C3C8E"/>
                </a:solidFill>
                <a:latin typeface="思源黑体 CN" panose="020B0500000000000000" pitchFamily="34" charset="-122"/>
                <a:ea typeface="思源黑体 CN" panose="020B0500000000000000" pitchFamily="34" charset="-122"/>
              </a:rPr>
              <a:t>DeepCrime</a:t>
            </a:r>
            <a:r>
              <a:rPr lang="en-US" altLang="zh-CN" sz="2800" b="1" dirty="0">
                <a:solidFill>
                  <a:srgbClr val="3C3C8E"/>
                </a:solidFill>
                <a:latin typeface="思源黑体 CN" panose="020B0500000000000000" pitchFamily="34" charset="-122"/>
                <a:ea typeface="思源黑体 CN" panose="020B0500000000000000" pitchFamily="34" charset="-122"/>
              </a:rPr>
              <a:t>: Attentive Hierarchical Recurrent Networks for Crime Prediction</a:t>
            </a:r>
          </a:p>
        </p:txBody>
      </p:sp>
      <p:cxnSp>
        <p:nvCxnSpPr>
          <p:cNvPr id="31" name="直接连接符 30">
            <a:extLst>
              <a:ext uri="{FF2B5EF4-FFF2-40B4-BE49-F238E27FC236}">
                <a16:creationId xmlns:a16="http://schemas.microsoft.com/office/drawing/2014/main" id="{9831E0E6-A99C-403B-AEBF-13753C36FD06}"/>
              </a:ext>
            </a:extLst>
          </p:cNvPr>
          <p:cNvCxnSpPr>
            <a:cxnSpLocks/>
          </p:cNvCxnSpPr>
          <p:nvPr/>
        </p:nvCxnSpPr>
        <p:spPr>
          <a:xfrm>
            <a:off x="3221436" y="3429000"/>
            <a:ext cx="2731054"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46" name="Google Shape;10;p2">
            <a:extLst>
              <a:ext uri="{FF2B5EF4-FFF2-40B4-BE49-F238E27FC236}">
                <a16:creationId xmlns:a16="http://schemas.microsoft.com/office/drawing/2014/main" id="{D928548B-1853-4520-B604-BFBB252BB0C3}"/>
              </a:ext>
            </a:extLst>
          </p:cNvPr>
          <p:cNvSpPr/>
          <p:nvPr/>
        </p:nvSpPr>
        <p:spPr>
          <a:xfrm>
            <a:off x="348100" y="791109"/>
            <a:ext cx="8448000" cy="3940217"/>
          </a:xfrm>
          <a:prstGeom prst="rect">
            <a:avLst/>
          </a:prstGeom>
          <a:noFill/>
          <a:ln w="2857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标题 1">
            <a:extLst>
              <a:ext uri="{FF2B5EF4-FFF2-40B4-BE49-F238E27FC236}">
                <a16:creationId xmlns:a16="http://schemas.microsoft.com/office/drawing/2014/main" id="{E7CD5667-9997-48FE-9823-A2BCD2AD5865}"/>
              </a:ext>
            </a:extLst>
          </p:cNvPr>
          <p:cNvSpPr txBox="1">
            <a:spLocks/>
          </p:cNvSpPr>
          <p:nvPr/>
        </p:nvSpPr>
        <p:spPr>
          <a:xfrm>
            <a:off x="2831949" y="4432957"/>
            <a:ext cx="3508370" cy="510996"/>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algn="ctr">
              <a:lnSpc>
                <a:spcPct val="130000"/>
              </a:lnSpc>
            </a:pPr>
            <a:r>
              <a:rPr lang="zh-CN" altLang="en-US" sz="2000" b="0" dirty="0">
                <a:solidFill>
                  <a:schemeClr val="bg1"/>
                </a:solidFill>
                <a:latin typeface="思源黑体 CN" panose="020B0500000000000000" pitchFamily="34" charset="-122"/>
                <a:ea typeface="思源黑体 CN" panose="020B0500000000000000" pitchFamily="34" charset="-122"/>
              </a:rPr>
              <a:t> </a:t>
            </a:r>
            <a:endParaRPr lang="en-US" altLang="zh-CN" sz="2000" b="0" dirty="0">
              <a:solidFill>
                <a:schemeClr val="bg1"/>
              </a:solidFill>
              <a:latin typeface="思源黑体 CN" panose="020B0500000000000000" pitchFamily="34" charset="-122"/>
              <a:ea typeface="思源黑体 CN" panose="020B0500000000000000" pitchFamily="34" charset="-122"/>
            </a:endParaRPr>
          </a:p>
        </p:txBody>
      </p:sp>
      <p:sp>
        <p:nvSpPr>
          <p:cNvPr id="2" name="矩形 1">
            <a:extLst>
              <a:ext uri="{FF2B5EF4-FFF2-40B4-BE49-F238E27FC236}">
                <a16:creationId xmlns:a16="http://schemas.microsoft.com/office/drawing/2014/main" id="{0D669D00-69C7-4F4D-A4F3-6CBDDE957CB4}"/>
              </a:ext>
            </a:extLst>
          </p:cNvPr>
          <p:cNvSpPr/>
          <p:nvPr/>
        </p:nvSpPr>
        <p:spPr>
          <a:xfrm>
            <a:off x="2253138" y="3580242"/>
            <a:ext cx="4665992" cy="381258"/>
          </a:xfrm>
          <a:prstGeom prst="rect">
            <a:avLst/>
          </a:prstGeom>
        </p:spPr>
        <p:txBody>
          <a:bodyPr wrap="square">
            <a:spAutoFit/>
          </a:bodyPr>
          <a:lstStyle/>
          <a:p>
            <a:pPr algn="ctr">
              <a:lnSpc>
                <a:spcPct val="130000"/>
              </a:lnSpc>
            </a:pPr>
            <a:r>
              <a:rPr lang="en-US" altLang="zh-CN" sz="1600" b="1" dirty="0">
                <a:solidFill>
                  <a:srgbClr val="222222"/>
                </a:solidFill>
                <a:latin typeface="思源黑体 CN" panose="020B0500000000000000" pitchFamily="34" charset="-122"/>
                <a:ea typeface="思源黑体 CN" panose="020B0500000000000000" pitchFamily="34" charset="-122"/>
              </a:rPr>
              <a:t>CIKM 2018</a:t>
            </a:r>
            <a:endParaRPr lang="zh-CN" altLang="en-US" sz="1600" b="1" dirty="0">
              <a:latin typeface="思源黑体 CN" panose="020B0500000000000000" pitchFamily="34" charset="-122"/>
              <a:ea typeface="思源黑体 CN" panose="020B0500000000000000" pitchFamily="34" charset="-122"/>
            </a:endParaRPr>
          </a:p>
        </p:txBody>
      </p:sp>
      <p:cxnSp>
        <p:nvCxnSpPr>
          <p:cNvPr id="11" name="直接连接符 10">
            <a:extLst>
              <a:ext uri="{FF2B5EF4-FFF2-40B4-BE49-F238E27FC236}">
                <a16:creationId xmlns:a16="http://schemas.microsoft.com/office/drawing/2014/main" id="{466C675D-0CE1-4277-B601-EF6FCA30DBAC}"/>
              </a:ext>
            </a:extLst>
          </p:cNvPr>
          <p:cNvCxnSpPr>
            <a:cxnSpLocks/>
          </p:cNvCxnSpPr>
          <p:nvPr/>
        </p:nvCxnSpPr>
        <p:spPr>
          <a:xfrm>
            <a:off x="4355314" y="6574479"/>
            <a:ext cx="433372"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984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10</a:t>
            </a:fld>
            <a:endParaRPr lang="zh-CN" altLang="en-US"/>
          </a:p>
        </p:txBody>
      </p:sp>
      <p:sp>
        <p:nvSpPr>
          <p:cNvPr id="5" name="矩形 4">
            <a:extLst>
              <a:ext uri="{FF2B5EF4-FFF2-40B4-BE49-F238E27FC236}">
                <a16:creationId xmlns:a16="http://schemas.microsoft.com/office/drawing/2014/main" id="{6E59E9BC-4EF0-46E1-8D53-A45E22C6EE0E}"/>
              </a:ext>
            </a:extLst>
          </p:cNvPr>
          <p:cNvSpPr/>
          <p:nvPr/>
        </p:nvSpPr>
        <p:spPr>
          <a:xfrm>
            <a:off x="281141" y="810234"/>
            <a:ext cx="1866217"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Challenges</a:t>
            </a:r>
            <a:endParaRPr lang="zh-CN" altLang="en-US" sz="2400" b="1" dirty="0">
              <a:solidFill>
                <a:srgbClr val="C00000"/>
              </a:solidFill>
              <a:latin typeface="思源黑体 CN" panose="020B0500000000000000" pitchFamily="34" charset="-122"/>
              <a:ea typeface="思源黑体 CN" panose="020B0500000000000000" pitchFamily="34" charset="-122"/>
            </a:endParaRPr>
          </a:p>
        </p:txBody>
      </p:sp>
      <p:grpSp>
        <p:nvGrpSpPr>
          <p:cNvPr id="76" name="组合 75">
            <a:extLst>
              <a:ext uri="{FF2B5EF4-FFF2-40B4-BE49-F238E27FC236}">
                <a16:creationId xmlns:a16="http://schemas.microsoft.com/office/drawing/2014/main" id="{F24C86AB-F68A-45E0-A88F-DF0271323DA6}"/>
              </a:ext>
            </a:extLst>
          </p:cNvPr>
          <p:cNvGrpSpPr/>
          <p:nvPr/>
        </p:nvGrpSpPr>
        <p:grpSpPr>
          <a:xfrm>
            <a:off x="300551" y="229270"/>
            <a:ext cx="3313600" cy="461665"/>
            <a:chOff x="300551" y="229270"/>
            <a:chExt cx="3313600" cy="461665"/>
          </a:xfrm>
        </p:grpSpPr>
        <p:sp>
          <p:nvSpPr>
            <p:cNvPr id="77" name="文本框 76">
              <a:extLst>
                <a:ext uri="{FF2B5EF4-FFF2-40B4-BE49-F238E27FC236}">
                  <a16:creationId xmlns:a16="http://schemas.microsoft.com/office/drawing/2014/main" id="{300D4EC8-F327-4D2D-B7A1-DDBA7B889377}"/>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a:solidFill>
                    <a:schemeClr val="bg1"/>
                  </a:solidFill>
                  <a:latin typeface="思源黑体 CN" panose="020B0500000000000000" pitchFamily="34" charset="-122"/>
                  <a:ea typeface="思源黑体 CN" panose="020B0500000000000000" pitchFamily="34" charset="-122"/>
                  <a:cs typeface="+mn-ea"/>
                </a:rPr>
                <a:t>Background</a:t>
              </a:r>
            </a:p>
          </p:txBody>
        </p:sp>
        <p:grpSp>
          <p:nvGrpSpPr>
            <p:cNvPr id="78" name="Google Shape;863;p65">
              <a:extLst>
                <a:ext uri="{FF2B5EF4-FFF2-40B4-BE49-F238E27FC236}">
                  <a16:creationId xmlns:a16="http://schemas.microsoft.com/office/drawing/2014/main" id="{F5392312-9EF7-45AE-97D4-BC01E138E4B8}"/>
                </a:ext>
              </a:extLst>
            </p:cNvPr>
            <p:cNvGrpSpPr>
              <a:grpSpLocks noChangeAspect="1"/>
            </p:cNvGrpSpPr>
            <p:nvPr/>
          </p:nvGrpSpPr>
          <p:grpSpPr>
            <a:xfrm>
              <a:off x="300551" y="352103"/>
              <a:ext cx="254127" cy="216000"/>
              <a:chOff x="4660325" y="1866850"/>
              <a:chExt cx="68350" cy="58100"/>
            </a:xfrm>
          </p:grpSpPr>
          <p:sp>
            <p:nvSpPr>
              <p:cNvPr id="79" name="Google Shape;864;p65">
                <a:extLst>
                  <a:ext uri="{FF2B5EF4-FFF2-40B4-BE49-F238E27FC236}">
                    <a16:creationId xmlns:a16="http://schemas.microsoft.com/office/drawing/2014/main" id="{1C8B814A-D9AF-449C-B790-2F0A1E2BC9F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5;p65">
                <a:extLst>
                  <a:ext uri="{FF2B5EF4-FFF2-40B4-BE49-F238E27FC236}">
                    <a16:creationId xmlns:a16="http://schemas.microsoft.com/office/drawing/2014/main" id="{C0AC6156-71CA-4664-ADC4-9954101B1B8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 name="文本框 150">
            <a:extLst>
              <a:ext uri="{FF2B5EF4-FFF2-40B4-BE49-F238E27FC236}">
                <a16:creationId xmlns:a16="http://schemas.microsoft.com/office/drawing/2014/main" id="{E9681B67-3049-45B4-A0E2-254183CC01C8}"/>
              </a:ext>
            </a:extLst>
          </p:cNvPr>
          <p:cNvSpPr txBox="1"/>
          <p:nvPr/>
        </p:nvSpPr>
        <p:spPr>
          <a:xfrm>
            <a:off x="804354" y="1391198"/>
            <a:ext cx="8177646" cy="2932341"/>
          </a:xfrm>
          <a:prstGeom prst="rect">
            <a:avLst/>
          </a:prstGeom>
          <a:noFill/>
        </p:spPr>
        <p:txBody>
          <a:bodyPr wrap="square">
            <a:spAutoFit/>
          </a:bodyPr>
          <a:lstStyle/>
          <a:p>
            <a:pPr marL="342900" indent="-342900">
              <a:lnSpc>
                <a:spcPct val="200000"/>
              </a:lnSpc>
              <a:buFont typeface="Arial" panose="020B0604020202020204" pitchFamily="34" charset="0"/>
              <a:buChar char="•"/>
            </a:pPr>
            <a:r>
              <a:rPr lang="zh-CN" altLang="en-US" sz="2400" dirty="0">
                <a:ea typeface="思源黑体 CN" panose="020B0500000000000000" pitchFamily="34" charset="-122"/>
              </a:rPr>
              <a:t>Temporal Dynamics of Crime Patterns</a:t>
            </a:r>
            <a:endParaRPr lang="en-US" altLang="zh-CN" sz="2400" dirty="0">
              <a:ea typeface="思源黑体 CN" panose="020B0500000000000000" pitchFamily="34" charset="-122"/>
            </a:endParaRPr>
          </a:p>
          <a:p>
            <a:pPr marL="342900" indent="-342900">
              <a:lnSpc>
                <a:spcPct val="200000"/>
              </a:lnSpc>
              <a:buFont typeface="Arial" panose="020B0604020202020204" pitchFamily="34" charset="0"/>
              <a:buChar char="•"/>
            </a:pPr>
            <a:r>
              <a:rPr lang="en-US" altLang="zh-CN" sz="2400" dirty="0">
                <a:ea typeface="思源黑体 CN" panose="020B0500000000000000" pitchFamily="34" charset="-122"/>
              </a:rPr>
              <a:t>Complex Category Dependencies</a:t>
            </a:r>
          </a:p>
          <a:p>
            <a:pPr marL="342900" indent="-342900">
              <a:lnSpc>
                <a:spcPct val="200000"/>
              </a:lnSpc>
              <a:buFont typeface="Arial" panose="020B0604020202020204" pitchFamily="34" charset="0"/>
              <a:buChar char="•"/>
            </a:pPr>
            <a:r>
              <a:rPr lang="en-US" altLang="zh-CN" sz="2400" dirty="0">
                <a:ea typeface="思源黑体 CN" panose="020B0500000000000000" pitchFamily="34" charset="-122"/>
              </a:rPr>
              <a:t>Inherent Interrelations with Ubiquitous Data</a:t>
            </a:r>
          </a:p>
          <a:p>
            <a:pPr marL="342900" indent="-342900">
              <a:lnSpc>
                <a:spcPct val="200000"/>
              </a:lnSpc>
              <a:buFont typeface="Arial" panose="020B0604020202020204" pitchFamily="34" charset="0"/>
              <a:buChar char="•"/>
            </a:pPr>
            <a:r>
              <a:rPr lang="en-US" altLang="zh-CN" sz="2400" dirty="0">
                <a:ea typeface="思源黑体 CN" panose="020B0500000000000000" pitchFamily="34" charset="-122"/>
              </a:rPr>
              <a:t>Unknown Temporal Relevance</a:t>
            </a:r>
            <a:endParaRPr lang="zh-CN" altLang="en-US" sz="2400" dirty="0">
              <a:ea typeface="思源黑体 CN" panose="020B0500000000000000" pitchFamily="34" charset="-122"/>
            </a:endParaRPr>
          </a:p>
        </p:txBody>
      </p:sp>
      <p:sp>
        <p:nvSpPr>
          <p:cNvPr id="2" name="左大括号 1">
            <a:extLst>
              <a:ext uri="{FF2B5EF4-FFF2-40B4-BE49-F238E27FC236}">
                <a16:creationId xmlns:a16="http://schemas.microsoft.com/office/drawing/2014/main" id="{4DB0A651-08AE-4E7A-9941-6F10261CD675}"/>
              </a:ext>
            </a:extLst>
          </p:cNvPr>
          <p:cNvSpPr/>
          <p:nvPr/>
        </p:nvSpPr>
        <p:spPr>
          <a:xfrm>
            <a:off x="6480629" y="1473200"/>
            <a:ext cx="224971" cy="841829"/>
          </a:xfrm>
          <a:prstGeom prst="leftBrace">
            <a:avLst>
              <a:gd name="adj1" fmla="val 3736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F954223-DAC6-4FF0-891B-C0AA6BF9D158}"/>
              </a:ext>
            </a:extLst>
          </p:cNvPr>
          <p:cNvSpPr txBox="1"/>
          <p:nvPr/>
        </p:nvSpPr>
        <p:spPr>
          <a:xfrm>
            <a:off x="6705600" y="1417657"/>
            <a:ext cx="2031325" cy="369332"/>
          </a:xfrm>
          <a:prstGeom prst="rect">
            <a:avLst/>
          </a:prstGeom>
          <a:noFill/>
        </p:spPr>
        <p:txBody>
          <a:bodyPr wrap="none" rtlCol="0">
            <a:spAutoFit/>
          </a:bodyPr>
          <a:lstStyle/>
          <a:p>
            <a:r>
              <a:rPr lang="zh-CN" altLang="en-US" dirty="0"/>
              <a:t>不规律，突发事件</a:t>
            </a:r>
          </a:p>
        </p:txBody>
      </p:sp>
      <p:sp>
        <p:nvSpPr>
          <p:cNvPr id="14" name="文本框 13">
            <a:extLst>
              <a:ext uri="{FF2B5EF4-FFF2-40B4-BE49-F238E27FC236}">
                <a16:creationId xmlns:a16="http://schemas.microsoft.com/office/drawing/2014/main" id="{D0B51EEB-AB99-48D8-B0F9-17FC2C03902D}"/>
              </a:ext>
            </a:extLst>
          </p:cNvPr>
          <p:cNvSpPr txBox="1"/>
          <p:nvPr/>
        </p:nvSpPr>
        <p:spPr>
          <a:xfrm>
            <a:off x="6726963" y="2039257"/>
            <a:ext cx="2262158" cy="369332"/>
          </a:xfrm>
          <a:prstGeom prst="rect">
            <a:avLst/>
          </a:prstGeom>
          <a:noFill/>
        </p:spPr>
        <p:txBody>
          <a:bodyPr wrap="none" rtlCol="0">
            <a:spAutoFit/>
          </a:bodyPr>
          <a:lstStyle/>
          <a:p>
            <a:r>
              <a:rPr lang="zh-CN" altLang="en-US" dirty="0"/>
              <a:t>历史事件长短期影响</a:t>
            </a:r>
          </a:p>
        </p:txBody>
      </p:sp>
      <p:cxnSp>
        <p:nvCxnSpPr>
          <p:cNvPr id="6" name="连接符: 肘形 5">
            <a:extLst>
              <a:ext uri="{FF2B5EF4-FFF2-40B4-BE49-F238E27FC236}">
                <a16:creationId xmlns:a16="http://schemas.microsoft.com/office/drawing/2014/main" id="{7372C150-BFCF-4F24-9F2F-FA2DD0817003}"/>
              </a:ext>
            </a:extLst>
          </p:cNvPr>
          <p:cNvCxnSpPr/>
          <p:nvPr/>
        </p:nvCxnSpPr>
        <p:spPr>
          <a:xfrm rot="5400000">
            <a:off x="6637524" y="2268723"/>
            <a:ext cx="1580325" cy="616857"/>
          </a:xfrm>
          <a:prstGeom prst="bentConnector3">
            <a:avLst>
              <a:gd name="adj1" fmla="val 9867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7FFF18A4-7871-4A8B-A120-39E960A418FF}"/>
              </a:ext>
            </a:extLst>
          </p:cNvPr>
          <p:cNvCxnSpPr>
            <a:cxnSpLocks/>
          </p:cNvCxnSpPr>
          <p:nvPr/>
        </p:nvCxnSpPr>
        <p:spPr>
          <a:xfrm rot="10800000" flipV="1">
            <a:off x="5481079" y="2397709"/>
            <a:ext cx="2376965" cy="1613779"/>
          </a:xfrm>
          <a:prstGeom prst="bentConnector3">
            <a:avLst>
              <a:gd name="adj1" fmla="val -37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5998C605-C373-4B63-A5C7-E8BDBDD75900}"/>
              </a:ext>
            </a:extLst>
          </p:cNvPr>
          <p:cNvCxnSpPr>
            <a:cxnSpLocks/>
          </p:cNvCxnSpPr>
          <p:nvPr/>
        </p:nvCxnSpPr>
        <p:spPr>
          <a:xfrm rot="5400000">
            <a:off x="6812915" y="1532021"/>
            <a:ext cx="168561" cy="192169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91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up)">
                                      <p:cBhvr>
                                        <p:cTn id="24" dur="500"/>
                                        <p:tgtEl>
                                          <p:spTgt spid="20"/>
                                        </p:tgtEl>
                                      </p:cBhvr>
                                    </p:animEffect>
                                  </p:childTnLst>
                                </p:cTn>
                              </p:par>
                              <p:par>
                                <p:cTn id="25" presetID="22" presetClass="entr" presetSubtype="1"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11</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err="1">
                  <a:solidFill>
                    <a:schemeClr val="bg1"/>
                  </a:solidFill>
                  <a:latin typeface="思源黑体 CN" panose="020B0500000000000000" pitchFamily="34" charset="-122"/>
                  <a:ea typeface="思源黑体 CN" panose="020B0500000000000000" pitchFamily="34" charset="-122"/>
                  <a:cs typeface="+mn-ea"/>
                </a:rPr>
                <a:t>DeepCrime</a:t>
              </a:r>
              <a:r>
                <a:rPr lang="en-US" altLang="zh-CN" sz="2400" b="1" dirty="0">
                  <a:solidFill>
                    <a:schemeClr val="bg1"/>
                  </a:solidFill>
                  <a:latin typeface="思源黑体 CN" panose="020B0500000000000000" pitchFamily="34" charset="-122"/>
                  <a:ea typeface="思源黑体 CN" panose="020B0500000000000000" pitchFamily="34" charset="-122"/>
                  <a:cs typeface="+mn-ea"/>
                </a:rPr>
                <a:t> Model</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图片 2">
            <a:extLst>
              <a:ext uri="{FF2B5EF4-FFF2-40B4-BE49-F238E27FC236}">
                <a16:creationId xmlns:a16="http://schemas.microsoft.com/office/drawing/2014/main" id="{AA407D2B-09F1-437C-8B89-8D8B83F9430B}"/>
              </a:ext>
            </a:extLst>
          </p:cNvPr>
          <p:cNvPicPr>
            <a:picLocks noChangeAspect="1"/>
          </p:cNvPicPr>
          <p:nvPr/>
        </p:nvPicPr>
        <p:blipFill rotWithShape="1">
          <a:blip r:embed="rId3"/>
          <a:srcRect l="2004" r="5058"/>
          <a:stretch/>
        </p:blipFill>
        <p:spPr>
          <a:xfrm>
            <a:off x="217143" y="2044253"/>
            <a:ext cx="8607543" cy="3501660"/>
          </a:xfrm>
          <a:prstGeom prst="rect">
            <a:avLst/>
          </a:prstGeom>
        </p:spPr>
      </p:pic>
      <p:sp>
        <p:nvSpPr>
          <p:cNvPr id="29" name="文本框 28">
            <a:extLst>
              <a:ext uri="{FF2B5EF4-FFF2-40B4-BE49-F238E27FC236}">
                <a16:creationId xmlns:a16="http://schemas.microsoft.com/office/drawing/2014/main" id="{413687AA-C5DE-4CA1-AB16-C090D632F839}"/>
              </a:ext>
            </a:extLst>
          </p:cNvPr>
          <p:cNvSpPr txBox="1"/>
          <p:nvPr/>
        </p:nvSpPr>
        <p:spPr>
          <a:xfrm>
            <a:off x="462130" y="1811638"/>
            <a:ext cx="4596373" cy="373928"/>
          </a:xfrm>
          <a:prstGeom prst="rect">
            <a:avLst/>
          </a:prstGeom>
          <a:noFill/>
        </p:spPr>
        <p:txBody>
          <a:bodyPr wrap="square">
            <a:spAutoFit/>
          </a:bodyPr>
          <a:lstStyle/>
          <a:p>
            <a:r>
              <a:rPr lang="zh-CN" altLang="en-US" dirty="0">
                <a:effectLst/>
                <a:latin typeface="Arial" panose="020B0604020202020204" pitchFamily="34" charset="0"/>
              </a:rPr>
              <a:t>区域</a:t>
            </a:r>
            <a:r>
              <a:rPr lang="en-US" altLang="zh-CN" dirty="0">
                <a:effectLst/>
                <a:latin typeface="Arial" panose="020B0604020202020204" pitchFamily="34" charset="0"/>
              </a:rPr>
              <a:t>-</a:t>
            </a:r>
            <a:r>
              <a:rPr lang="zh-CN" altLang="en-US" dirty="0">
                <a:effectLst/>
                <a:latin typeface="Arial" panose="020B0604020202020204" pitchFamily="34" charset="0"/>
              </a:rPr>
              <a:t>类别交互编码器</a:t>
            </a:r>
            <a:endParaRPr lang="zh-CN" altLang="en-US" dirty="0"/>
          </a:p>
        </p:txBody>
      </p:sp>
      <p:sp>
        <p:nvSpPr>
          <p:cNvPr id="31" name="文本框 30">
            <a:extLst>
              <a:ext uri="{FF2B5EF4-FFF2-40B4-BE49-F238E27FC236}">
                <a16:creationId xmlns:a16="http://schemas.microsoft.com/office/drawing/2014/main" id="{67B4A21C-55D8-492F-8D0A-E808A7E27996}"/>
              </a:ext>
            </a:extLst>
          </p:cNvPr>
          <p:cNvSpPr txBox="1"/>
          <p:nvPr/>
        </p:nvSpPr>
        <p:spPr>
          <a:xfrm>
            <a:off x="3607064" y="1811638"/>
            <a:ext cx="1450132" cy="373928"/>
          </a:xfrm>
          <a:prstGeom prst="rect">
            <a:avLst/>
          </a:prstGeom>
          <a:noFill/>
        </p:spPr>
        <p:txBody>
          <a:bodyPr wrap="square">
            <a:spAutoFit/>
          </a:bodyPr>
          <a:lstStyle/>
          <a:p>
            <a:r>
              <a:rPr lang="zh-CN" altLang="en-US" dirty="0">
                <a:effectLst/>
                <a:latin typeface="Arial" panose="020B0604020202020204" pitchFamily="34" charset="0"/>
              </a:rPr>
              <a:t>多层</a:t>
            </a:r>
            <a:r>
              <a:rPr lang="en-US" altLang="zh-CN" dirty="0">
                <a:effectLst/>
                <a:latin typeface="Arial" panose="020B0604020202020204" pitchFamily="34" charset="0"/>
              </a:rPr>
              <a:t>GRU</a:t>
            </a:r>
            <a:endParaRPr lang="zh-CN" altLang="en-US" dirty="0"/>
          </a:p>
        </p:txBody>
      </p:sp>
      <p:sp>
        <p:nvSpPr>
          <p:cNvPr id="33" name="文本框 32">
            <a:extLst>
              <a:ext uri="{FF2B5EF4-FFF2-40B4-BE49-F238E27FC236}">
                <a16:creationId xmlns:a16="http://schemas.microsoft.com/office/drawing/2014/main" id="{D54F9B2D-3B6C-44C5-91F6-04BAD76F2B12}"/>
              </a:ext>
            </a:extLst>
          </p:cNvPr>
          <p:cNvSpPr txBox="1"/>
          <p:nvPr/>
        </p:nvSpPr>
        <p:spPr>
          <a:xfrm>
            <a:off x="5210799" y="1811638"/>
            <a:ext cx="1533537" cy="373928"/>
          </a:xfrm>
          <a:prstGeom prst="rect">
            <a:avLst/>
          </a:prstGeom>
          <a:noFill/>
        </p:spPr>
        <p:txBody>
          <a:bodyPr wrap="square">
            <a:spAutoFit/>
          </a:bodyPr>
          <a:lstStyle/>
          <a:p>
            <a:r>
              <a:rPr lang="zh-CN" altLang="en-US" dirty="0">
                <a:effectLst/>
                <a:latin typeface="Arial" panose="020B0604020202020204" pitchFamily="34" charset="0"/>
              </a:rPr>
              <a:t>注意力机制</a:t>
            </a:r>
            <a:endParaRPr lang="zh-CN" altLang="en-US" dirty="0"/>
          </a:p>
        </p:txBody>
      </p:sp>
      <p:sp>
        <p:nvSpPr>
          <p:cNvPr id="34" name="文本框 33">
            <a:extLst>
              <a:ext uri="{FF2B5EF4-FFF2-40B4-BE49-F238E27FC236}">
                <a16:creationId xmlns:a16="http://schemas.microsoft.com/office/drawing/2014/main" id="{E1B6C5F0-DFDD-44F7-934E-4F186527C193}"/>
              </a:ext>
            </a:extLst>
          </p:cNvPr>
          <p:cNvSpPr txBox="1"/>
          <p:nvPr/>
        </p:nvSpPr>
        <p:spPr>
          <a:xfrm>
            <a:off x="6897906" y="1811638"/>
            <a:ext cx="1533537" cy="373928"/>
          </a:xfrm>
          <a:prstGeom prst="rect">
            <a:avLst/>
          </a:prstGeom>
          <a:noFill/>
        </p:spPr>
        <p:txBody>
          <a:bodyPr wrap="square">
            <a:spAutoFit/>
          </a:bodyPr>
          <a:lstStyle/>
          <a:p>
            <a:r>
              <a:rPr lang="zh-CN" altLang="en-US" dirty="0">
                <a:effectLst/>
                <a:latin typeface="Arial" panose="020B0604020202020204" pitchFamily="34" charset="0"/>
              </a:rPr>
              <a:t>多层感知机</a:t>
            </a:r>
            <a:endParaRPr lang="zh-CN" altLang="en-US" dirty="0"/>
          </a:p>
        </p:txBody>
      </p:sp>
      <p:sp>
        <p:nvSpPr>
          <p:cNvPr id="35" name="矩形 34">
            <a:extLst>
              <a:ext uri="{FF2B5EF4-FFF2-40B4-BE49-F238E27FC236}">
                <a16:creationId xmlns:a16="http://schemas.microsoft.com/office/drawing/2014/main" id="{9ED9445E-B4C8-44A6-B289-2498AF7ABBA9}"/>
              </a:ext>
            </a:extLst>
          </p:cNvPr>
          <p:cNvSpPr/>
          <p:nvPr/>
        </p:nvSpPr>
        <p:spPr>
          <a:xfrm>
            <a:off x="281141" y="810234"/>
            <a:ext cx="1645259"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Overview</a:t>
            </a:r>
            <a:endParaRPr lang="zh-CN" altLang="en-US" sz="2400" b="1" dirty="0">
              <a:solidFill>
                <a:srgbClr val="C00000"/>
              </a:solidFill>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3914712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12</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err="1">
                  <a:solidFill>
                    <a:schemeClr val="bg1"/>
                  </a:solidFill>
                  <a:latin typeface="思源黑体 CN" panose="020B0500000000000000" pitchFamily="34" charset="-122"/>
                  <a:ea typeface="思源黑体 CN" panose="020B0500000000000000" pitchFamily="34" charset="-122"/>
                  <a:cs typeface="+mn-ea"/>
                </a:rPr>
                <a:t>DeepCrime</a:t>
              </a:r>
              <a:r>
                <a:rPr lang="en-US" altLang="zh-CN" sz="2400" b="1" dirty="0">
                  <a:solidFill>
                    <a:schemeClr val="bg1"/>
                  </a:solidFill>
                  <a:latin typeface="思源黑体 CN" panose="020B0500000000000000" pitchFamily="34" charset="-122"/>
                  <a:ea typeface="思源黑体 CN" panose="020B0500000000000000" pitchFamily="34" charset="-122"/>
                  <a:cs typeface="+mn-ea"/>
                </a:rPr>
                <a:t> Model</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组合 5">
            <a:extLst>
              <a:ext uri="{FF2B5EF4-FFF2-40B4-BE49-F238E27FC236}">
                <a16:creationId xmlns:a16="http://schemas.microsoft.com/office/drawing/2014/main" id="{47C6461F-7B6D-43A1-9310-15656AFE4CED}"/>
              </a:ext>
            </a:extLst>
          </p:cNvPr>
          <p:cNvGrpSpPr/>
          <p:nvPr/>
        </p:nvGrpSpPr>
        <p:grpSpPr>
          <a:xfrm>
            <a:off x="976746" y="1514030"/>
            <a:ext cx="4572000" cy="461665"/>
            <a:chOff x="976746" y="1228500"/>
            <a:chExt cx="4572000" cy="461665"/>
          </a:xfrm>
        </p:grpSpPr>
        <p:sp>
          <p:nvSpPr>
            <p:cNvPr id="9" name="文本框 8">
              <a:extLst>
                <a:ext uri="{FF2B5EF4-FFF2-40B4-BE49-F238E27FC236}">
                  <a16:creationId xmlns:a16="http://schemas.microsoft.com/office/drawing/2014/main" id="{1DF96107-6C22-46C6-B12C-3120BC889338}"/>
                </a:ext>
              </a:extLst>
            </p:cNvPr>
            <p:cNvSpPr txBox="1"/>
            <p:nvPr/>
          </p:nvSpPr>
          <p:spPr>
            <a:xfrm>
              <a:off x="976746" y="1228500"/>
              <a:ext cx="4572000" cy="461665"/>
            </a:xfrm>
            <a:prstGeom prst="rect">
              <a:avLst/>
            </a:prstGeom>
            <a:noFill/>
          </p:spPr>
          <p:txBody>
            <a:bodyPr wrap="square">
              <a:spAutoFit/>
            </a:bodyPr>
            <a:lstStyle/>
            <a:p>
              <a:r>
                <a:rPr lang="zh-CN" altLang="en-US" sz="2400" b="1" dirty="0"/>
                <a:t>Crime Matrix</a:t>
              </a:r>
            </a:p>
          </p:txBody>
        </p:sp>
        <p:pic>
          <p:nvPicPr>
            <p:cNvPr id="4" name="图片 3">
              <a:extLst>
                <a:ext uri="{FF2B5EF4-FFF2-40B4-BE49-F238E27FC236}">
                  <a16:creationId xmlns:a16="http://schemas.microsoft.com/office/drawing/2014/main" id="{9177598A-ED96-41CF-8A22-F37DDC408F0F}"/>
                </a:ext>
              </a:extLst>
            </p:cNvPr>
            <p:cNvPicPr>
              <a:picLocks noChangeAspect="1"/>
            </p:cNvPicPr>
            <p:nvPr/>
          </p:nvPicPr>
          <p:blipFill>
            <a:blip r:embed="rId3"/>
            <a:stretch>
              <a:fillRect/>
            </a:stretch>
          </p:blipFill>
          <p:spPr>
            <a:xfrm>
              <a:off x="3010179" y="1228500"/>
              <a:ext cx="1767411" cy="392758"/>
            </a:xfrm>
            <a:prstGeom prst="rect">
              <a:avLst/>
            </a:prstGeom>
          </p:spPr>
        </p:pic>
      </p:grpSp>
      <p:sp>
        <p:nvSpPr>
          <p:cNvPr id="12" name="矩形 11">
            <a:extLst>
              <a:ext uri="{FF2B5EF4-FFF2-40B4-BE49-F238E27FC236}">
                <a16:creationId xmlns:a16="http://schemas.microsoft.com/office/drawing/2014/main" id="{62960D01-E186-40A6-9B55-6B75F7B68A44}"/>
              </a:ext>
            </a:extLst>
          </p:cNvPr>
          <p:cNvSpPr/>
          <p:nvPr/>
        </p:nvSpPr>
        <p:spPr>
          <a:xfrm>
            <a:off x="281141" y="810234"/>
            <a:ext cx="1734770"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Definition</a:t>
            </a:r>
            <a:endParaRPr lang="zh-CN" altLang="en-US" sz="2400" b="1" dirty="0">
              <a:solidFill>
                <a:srgbClr val="C00000"/>
              </a:solidFill>
              <a:latin typeface="思源黑体 CN" panose="020B0500000000000000" pitchFamily="34" charset="-122"/>
              <a:ea typeface="思源黑体 CN" panose="020B0500000000000000" pitchFamily="34" charset="-122"/>
            </a:endParaRPr>
          </a:p>
        </p:txBody>
      </p:sp>
      <p:grpSp>
        <p:nvGrpSpPr>
          <p:cNvPr id="42" name="组合 41">
            <a:extLst>
              <a:ext uri="{FF2B5EF4-FFF2-40B4-BE49-F238E27FC236}">
                <a16:creationId xmlns:a16="http://schemas.microsoft.com/office/drawing/2014/main" id="{940A1D92-6B55-4124-A030-B6936FC65571}"/>
              </a:ext>
            </a:extLst>
          </p:cNvPr>
          <p:cNvGrpSpPr/>
          <p:nvPr/>
        </p:nvGrpSpPr>
        <p:grpSpPr>
          <a:xfrm>
            <a:off x="971988" y="2968838"/>
            <a:ext cx="4572000" cy="823404"/>
            <a:chOff x="942865" y="3218198"/>
            <a:chExt cx="4572000" cy="823404"/>
          </a:xfrm>
        </p:grpSpPr>
        <p:sp>
          <p:nvSpPr>
            <p:cNvPr id="14" name="文本框 13">
              <a:extLst>
                <a:ext uri="{FF2B5EF4-FFF2-40B4-BE49-F238E27FC236}">
                  <a16:creationId xmlns:a16="http://schemas.microsoft.com/office/drawing/2014/main" id="{9A7413F5-5735-46DC-9822-B5DB5CB93098}"/>
                </a:ext>
              </a:extLst>
            </p:cNvPr>
            <p:cNvSpPr txBox="1"/>
            <p:nvPr/>
          </p:nvSpPr>
          <p:spPr>
            <a:xfrm>
              <a:off x="942865" y="3218198"/>
              <a:ext cx="4572000" cy="461665"/>
            </a:xfrm>
            <a:prstGeom prst="rect">
              <a:avLst/>
            </a:prstGeom>
            <a:noFill/>
          </p:spPr>
          <p:txBody>
            <a:bodyPr wrap="square">
              <a:spAutoFit/>
            </a:bodyPr>
            <a:lstStyle/>
            <a:p>
              <a:r>
                <a:rPr lang="zh-CN" altLang="en-US" sz="2400" b="1" dirty="0"/>
                <a:t>Urban Anomaly Matrix</a:t>
              </a:r>
            </a:p>
          </p:txBody>
        </p:sp>
        <p:pic>
          <p:nvPicPr>
            <p:cNvPr id="8" name="图片 7">
              <a:extLst>
                <a:ext uri="{FF2B5EF4-FFF2-40B4-BE49-F238E27FC236}">
                  <a16:creationId xmlns:a16="http://schemas.microsoft.com/office/drawing/2014/main" id="{03DD67F0-9B14-46A3-A9EC-58D328A1EBA1}"/>
                </a:ext>
              </a:extLst>
            </p:cNvPr>
            <p:cNvPicPr>
              <a:picLocks noChangeAspect="1"/>
            </p:cNvPicPr>
            <p:nvPr/>
          </p:nvPicPr>
          <p:blipFill>
            <a:blip r:embed="rId4"/>
            <a:stretch>
              <a:fillRect/>
            </a:stretch>
          </p:blipFill>
          <p:spPr>
            <a:xfrm>
              <a:off x="942865" y="3622502"/>
              <a:ext cx="2057400" cy="419100"/>
            </a:xfrm>
            <a:prstGeom prst="rect">
              <a:avLst/>
            </a:prstGeom>
          </p:spPr>
        </p:pic>
      </p:grpSp>
      <p:grpSp>
        <p:nvGrpSpPr>
          <p:cNvPr id="41" name="组合 40">
            <a:extLst>
              <a:ext uri="{FF2B5EF4-FFF2-40B4-BE49-F238E27FC236}">
                <a16:creationId xmlns:a16="http://schemas.microsoft.com/office/drawing/2014/main" id="{E36842FF-7AE5-4040-964F-9CADBC7D553D}"/>
              </a:ext>
            </a:extLst>
          </p:cNvPr>
          <p:cNvGrpSpPr/>
          <p:nvPr/>
        </p:nvGrpSpPr>
        <p:grpSpPr>
          <a:xfrm>
            <a:off x="971988" y="4167814"/>
            <a:ext cx="4572000" cy="888462"/>
            <a:chOff x="942865" y="4196604"/>
            <a:chExt cx="4572000" cy="888462"/>
          </a:xfrm>
        </p:grpSpPr>
        <p:grpSp>
          <p:nvGrpSpPr>
            <p:cNvPr id="17" name="组合 16">
              <a:extLst>
                <a:ext uri="{FF2B5EF4-FFF2-40B4-BE49-F238E27FC236}">
                  <a16:creationId xmlns:a16="http://schemas.microsoft.com/office/drawing/2014/main" id="{71AA59C4-844A-4669-9948-136C329F52B9}"/>
                </a:ext>
              </a:extLst>
            </p:cNvPr>
            <p:cNvGrpSpPr/>
            <p:nvPr/>
          </p:nvGrpSpPr>
          <p:grpSpPr>
            <a:xfrm>
              <a:off x="942865" y="4196604"/>
              <a:ext cx="4572000" cy="461665"/>
              <a:chOff x="976746" y="3344885"/>
              <a:chExt cx="4572000" cy="461665"/>
            </a:xfrm>
          </p:grpSpPr>
          <p:sp>
            <p:nvSpPr>
              <p:cNvPr id="19" name="文本框 18">
                <a:extLst>
                  <a:ext uri="{FF2B5EF4-FFF2-40B4-BE49-F238E27FC236}">
                    <a16:creationId xmlns:a16="http://schemas.microsoft.com/office/drawing/2014/main" id="{52F5D8FF-FF24-4719-A020-2F0835292F36}"/>
                  </a:ext>
                </a:extLst>
              </p:cNvPr>
              <p:cNvSpPr txBox="1"/>
              <p:nvPr/>
            </p:nvSpPr>
            <p:spPr>
              <a:xfrm>
                <a:off x="976746" y="3344885"/>
                <a:ext cx="4572000" cy="461665"/>
              </a:xfrm>
              <a:prstGeom prst="rect">
                <a:avLst/>
              </a:prstGeom>
              <a:noFill/>
            </p:spPr>
            <p:txBody>
              <a:bodyPr wrap="square">
                <a:spAutoFit/>
              </a:bodyPr>
              <a:lstStyle/>
              <a:p>
                <a:r>
                  <a:rPr lang="zh-CN" altLang="en-US" sz="2400" b="1" dirty="0"/>
                  <a:t>POI Matrix</a:t>
                </a:r>
              </a:p>
            </p:txBody>
          </p:sp>
          <p:pic>
            <p:nvPicPr>
              <p:cNvPr id="13" name="图片 12">
                <a:extLst>
                  <a:ext uri="{FF2B5EF4-FFF2-40B4-BE49-F238E27FC236}">
                    <a16:creationId xmlns:a16="http://schemas.microsoft.com/office/drawing/2014/main" id="{CCCE699A-AF26-456E-A555-E9DB0230EEC8}"/>
                  </a:ext>
                </a:extLst>
              </p:cNvPr>
              <p:cNvPicPr>
                <a:picLocks noChangeAspect="1"/>
              </p:cNvPicPr>
              <p:nvPr/>
            </p:nvPicPr>
            <p:blipFill>
              <a:blip r:embed="rId5"/>
              <a:stretch>
                <a:fillRect/>
              </a:stretch>
            </p:blipFill>
            <p:spPr>
              <a:xfrm>
                <a:off x="2872221" y="3344885"/>
                <a:ext cx="1647825" cy="428625"/>
              </a:xfrm>
              <a:prstGeom prst="rect">
                <a:avLst/>
              </a:prstGeom>
            </p:spPr>
          </p:pic>
        </p:grpSp>
        <p:sp>
          <p:nvSpPr>
            <p:cNvPr id="23" name="文本框 22">
              <a:extLst>
                <a:ext uri="{FF2B5EF4-FFF2-40B4-BE49-F238E27FC236}">
                  <a16:creationId xmlns:a16="http://schemas.microsoft.com/office/drawing/2014/main" id="{11F8721D-CA8C-4A2B-8C56-4FFC8A4E75AB}"/>
                </a:ext>
              </a:extLst>
            </p:cNvPr>
            <p:cNvSpPr txBox="1"/>
            <p:nvPr/>
          </p:nvSpPr>
          <p:spPr>
            <a:xfrm>
              <a:off x="942865" y="4715734"/>
              <a:ext cx="4572000" cy="369332"/>
            </a:xfrm>
            <a:prstGeom prst="rect">
              <a:avLst/>
            </a:prstGeom>
            <a:noFill/>
          </p:spPr>
          <p:txBody>
            <a:bodyPr wrap="square">
              <a:spAutoFit/>
            </a:bodyPr>
            <a:lstStyle/>
            <a:p>
              <a:r>
                <a:rPr lang="zh-CN" altLang="en-US" dirty="0">
                  <a:effectLst/>
                  <a:latin typeface="Arial" panose="020B0604020202020204" pitchFamily="34" charset="0"/>
                </a:rPr>
                <a:t>表示城市中每个区域的语义功能</a:t>
              </a:r>
              <a:endParaRPr lang="zh-CN" altLang="en-US" dirty="0"/>
            </a:p>
          </p:txBody>
        </p:sp>
      </p:grpSp>
      <p:sp>
        <p:nvSpPr>
          <p:cNvPr id="27" name="文本框 26">
            <a:extLst>
              <a:ext uri="{FF2B5EF4-FFF2-40B4-BE49-F238E27FC236}">
                <a16:creationId xmlns:a16="http://schemas.microsoft.com/office/drawing/2014/main" id="{A38416F2-C936-42CA-BF52-7C01EF412040}"/>
              </a:ext>
            </a:extLst>
          </p:cNvPr>
          <p:cNvSpPr txBox="1"/>
          <p:nvPr/>
        </p:nvSpPr>
        <p:spPr>
          <a:xfrm>
            <a:off x="976746" y="1889012"/>
            <a:ext cx="6642499" cy="873957"/>
          </a:xfrm>
          <a:prstGeom prst="rect">
            <a:avLst/>
          </a:prstGeom>
          <a:noFill/>
        </p:spPr>
        <p:txBody>
          <a:bodyPr wrap="square">
            <a:spAutoFit/>
          </a:bodyPr>
          <a:lstStyle/>
          <a:p>
            <a:pPr>
              <a:lnSpc>
                <a:spcPct val="150000"/>
              </a:lnSpc>
            </a:pPr>
            <a:r>
              <a:rPr lang="zh-CN" altLang="en-US" dirty="0">
                <a:effectLst/>
                <a:latin typeface="Arial" panose="020B0604020202020204" pitchFamily="34" charset="0"/>
              </a:rPr>
              <a:t>表示区域</a:t>
            </a:r>
            <a:r>
              <a:rPr lang="en-US" altLang="zh-CN" dirty="0">
                <a:effectLst/>
                <a:latin typeface="Arial" panose="020B0604020202020204" pitchFamily="34" charset="0"/>
              </a:rPr>
              <a:t>Ri</a:t>
            </a:r>
            <a:r>
              <a:rPr lang="zh-CN" altLang="en-US" dirty="0">
                <a:effectLst/>
                <a:latin typeface="Arial" panose="020B0604020202020204" pitchFamily="34" charset="0"/>
              </a:rPr>
              <a:t>的</a:t>
            </a:r>
            <a:r>
              <a:rPr lang="en-US" altLang="zh-CN" dirty="0">
                <a:effectLst/>
                <a:latin typeface="Arial" panose="020B0604020202020204" pitchFamily="34" charset="0"/>
              </a:rPr>
              <a:t>K</a:t>
            </a:r>
            <a:r>
              <a:rPr lang="zh-CN" altLang="en-US" dirty="0">
                <a:effectLst/>
                <a:latin typeface="Arial" panose="020B0604020202020204" pitchFamily="34" charset="0"/>
              </a:rPr>
              <a:t>个时隙上所有类别的犯罪</a:t>
            </a:r>
            <a:r>
              <a:rPr lang="zh-CN" altLang="en-US" dirty="0">
                <a:latin typeface="Arial" panose="020B0604020202020204" pitchFamily="34" charset="0"/>
              </a:rPr>
              <a:t>矩阵</a:t>
            </a:r>
            <a:endParaRPr lang="en-US" altLang="zh-CN" dirty="0">
              <a:effectLst/>
              <a:latin typeface="Arial" panose="020B0604020202020204" pitchFamily="34" charset="0"/>
            </a:endParaRPr>
          </a:p>
          <a:p>
            <a:pPr>
              <a:lnSpc>
                <a:spcPct val="150000"/>
              </a:lnSpc>
            </a:pPr>
            <a:r>
              <a:rPr lang="zh-CN" altLang="en-US" dirty="0">
                <a:effectLst/>
                <a:latin typeface="Arial" panose="020B0604020202020204" pitchFamily="34" charset="0"/>
              </a:rPr>
              <a:t>               </a:t>
            </a:r>
            <a:r>
              <a:rPr lang="en-US" altLang="zh-CN" dirty="0">
                <a:effectLst/>
                <a:latin typeface="Arial" panose="020B0604020202020204" pitchFamily="34" charset="0"/>
              </a:rPr>
              <a:t>=1 </a:t>
            </a:r>
            <a:r>
              <a:rPr lang="zh-CN" altLang="en-US" dirty="0">
                <a:effectLst/>
                <a:latin typeface="Arial" panose="020B0604020202020204" pitchFamily="34" charset="0"/>
              </a:rPr>
              <a:t>或 </a:t>
            </a:r>
            <a:r>
              <a:rPr lang="en-US" altLang="zh-CN" dirty="0">
                <a:effectLst/>
                <a:latin typeface="Arial" panose="020B0604020202020204" pitchFamily="34" charset="0"/>
              </a:rPr>
              <a:t>0</a:t>
            </a:r>
            <a:endParaRPr lang="zh-CN" altLang="en-US" dirty="0"/>
          </a:p>
        </p:txBody>
      </p:sp>
      <p:pic>
        <p:nvPicPr>
          <p:cNvPr id="22" name="图片 21">
            <a:extLst>
              <a:ext uri="{FF2B5EF4-FFF2-40B4-BE49-F238E27FC236}">
                <a16:creationId xmlns:a16="http://schemas.microsoft.com/office/drawing/2014/main" id="{93E1CCEA-2BEC-4319-92BA-C66B48D782FD}"/>
              </a:ext>
            </a:extLst>
          </p:cNvPr>
          <p:cNvPicPr>
            <a:picLocks noChangeAspect="1"/>
          </p:cNvPicPr>
          <p:nvPr/>
        </p:nvPicPr>
        <p:blipFill>
          <a:blip r:embed="rId6"/>
          <a:stretch>
            <a:fillRect/>
          </a:stretch>
        </p:blipFill>
        <p:spPr>
          <a:xfrm>
            <a:off x="1148526" y="2359780"/>
            <a:ext cx="785777" cy="446162"/>
          </a:xfrm>
          <a:prstGeom prst="rect">
            <a:avLst/>
          </a:prstGeom>
        </p:spPr>
      </p:pic>
      <p:graphicFrame>
        <p:nvGraphicFramePr>
          <p:cNvPr id="28" name="表格 28">
            <a:extLst>
              <a:ext uri="{FF2B5EF4-FFF2-40B4-BE49-F238E27FC236}">
                <a16:creationId xmlns:a16="http://schemas.microsoft.com/office/drawing/2014/main" id="{A3C92E60-175D-4A8B-A690-B90892069763}"/>
              </a:ext>
            </a:extLst>
          </p:cNvPr>
          <p:cNvGraphicFramePr>
            <a:graphicFrameLocks noGrp="1"/>
          </p:cNvGraphicFramePr>
          <p:nvPr>
            <p:extLst>
              <p:ext uri="{D42A27DB-BD31-4B8C-83A1-F6EECF244321}">
                <p14:modId xmlns:p14="http://schemas.microsoft.com/office/powerpoint/2010/main" val="3782625233"/>
              </p:ext>
            </p:extLst>
          </p:nvPr>
        </p:nvGraphicFramePr>
        <p:xfrm>
          <a:off x="5681154" y="1499735"/>
          <a:ext cx="2147453" cy="2080260"/>
        </p:xfrm>
        <a:graphic>
          <a:graphicData uri="http://schemas.openxmlformats.org/drawingml/2006/table">
            <a:tbl>
              <a:tblPr firstRow="1" bandRow="1">
                <a:tableStyleId>{5940675A-B579-460E-94D1-54222C63F5DA}</a:tableStyleId>
              </a:tblPr>
              <a:tblGrid>
                <a:gridCol w="306779">
                  <a:extLst>
                    <a:ext uri="{9D8B030D-6E8A-4147-A177-3AD203B41FA5}">
                      <a16:colId xmlns:a16="http://schemas.microsoft.com/office/drawing/2014/main" val="4123340781"/>
                    </a:ext>
                  </a:extLst>
                </a:gridCol>
                <a:gridCol w="306779">
                  <a:extLst>
                    <a:ext uri="{9D8B030D-6E8A-4147-A177-3AD203B41FA5}">
                      <a16:colId xmlns:a16="http://schemas.microsoft.com/office/drawing/2014/main" val="1839300315"/>
                    </a:ext>
                  </a:extLst>
                </a:gridCol>
                <a:gridCol w="306779">
                  <a:extLst>
                    <a:ext uri="{9D8B030D-6E8A-4147-A177-3AD203B41FA5}">
                      <a16:colId xmlns:a16="http://schemas.microsoft.com/office/drawing/2014/main" val="2930356935"/>
                    </a:ext>
                  </a:extLst>
                </a:gridCol>
                <a:gridCol w="306779">
                  <a:extLst>
                    <a:ext uri="{9D8B030D-6E8A-4147-A177-3AD203B41FA5}">
                      <a16:colId xmlns:a16="http://schemas.microsoft.com/office/drawing/2014/main" val="3438158689"/>
                    </a:ext>
                  </a:extLst>
                </a:gridCol>
                <a:gridCol w="306779">
                  <a:extLst>
                    <a:ext uri="{9D8B030D-6E8A-4147-A177-3AD203B41FA5}">
                      <a16:colId xmlns:a16="http://schemas.microsoft.com/office/drawing/2014/main" val="1936354532"/>
                    </a:ext>
                  </a:extLst>
                </a:gridCol>
                <a:gridCol w="306779">
                  <a:extLst>
                    <a:ext uri="{9D8B030D-6E8A-4147-A177-3AD203B41FA5}">
                      <a16:colId xmlns:a16="http://schemas.microsoft.com/office/drawing/2014/main" val="1653434964"/>
                    </a:ext>
                  </a:extLst>
                </a:gridCol>
                <a:gridCol w="306779">
                  <a:extLst>
                    <a:ext uri="{9D8B030D-6E8A-4147-A177-3AD203B41FA5}">
                      <a16:colId xmlns:a16="http://schemas.microsoft.com/office/drawing/2014/main" val="2676484513"/>
                    </a:ext>
                  </a:extLst>
                </a:gridCol>
              </a:tblGrid>
              <a:tr h="262945">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463056434"/>
                  </a:ext>
                </a:extLst>
              </a:tr>
              <a:tr h="262945">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373007171"/>
                  </a:ext>
                </a:extLst>
              </a:tr>
              <a:tr h="262945">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85534873"/>
                  </a:ext>
                </a:extLst>
              </a:tr>
              <a:tr h="262945">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157469814"/>
                  </a:ext>
                </a:extLst>
              </a:tr>
              <a:tr h="262945">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937828334"/>
                  </a:ext>
                </a:extLst>
              </a:tr>
              <a:tr h="262945">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740506975"/>
                  </a:ext>
                </a:extLst>
              </a:tr>
              <a:tr h="262945">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611633651"/>
                  </a:ext>
                </a:extLst>
              </a:tr>
            </a:tbl>
          </a:graphicData>
        </a:graphic>
      </p:graphicFrame>
      <p:sp>
        <p:nvSpPr>
          <p:cNvPr id="26" name="矩形 25">
            <a:extLst>
              <a:ext uri="{FF2B5EF4-FFF2-40B4-BE49-F238E27FC236}">
                <a16:creationId xmlns:a16="http://schemas.microsoft.com/office/drawing/2014/main" id="{2E1EC521-DC31-4BC1-9D46-F3855F1B702B}"/>
              </a:ext>
            </a:extLst>
          </p:cNvPr>
          <p:cNvSpPr/>
          <p:nvPr/>
        </p:nvSpPr>
        <p:spPr>
          <a:xfrm>
            <a:off x="5688476" y="2090511"/>
            <a:ext cx="2132808" cy="296767"/>
          </a:xfrm>
          <a:prstGeom prst="rect">
            <a:avLst/>
          </a:prstGeom>
          <a:solidFill>
            <a:srgbClr val="C1D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8D1CB27D-16C4-4175-969B-70DAC34B59E9}"/>
              </a:ext>
            </a:extLst>
          </p:cNvPr>
          <p:cNvSpPr txBox="1"/>
          <p:nvPr/>
        </p:nvSpPr>
        <p:spPr>
          <a:xfrm>
            <a:off x="8256304" y="2250740"/>
            <a:ext cx="646331" cy="646331"/>
          </a:xfrm>
          <a:prstGeom prst="rect">
            <a:avLst/>
          </a:prstGeom>
          <a:noFill/>
        </p:spPr>
        <p:txBody>
          <a:bodyPr wrap="none" rtlCol="0">
            <a:spAutoFit/>
          </a:bodyPr>
          <a:lstStyle/>
          <a:p>
            <a:r>
              <a:rPr lang="en-US" altLang="zh-CN" dirty="0"/>
              <a:t>K</a:t>
            </a:r>
            <a:r>
              <a:rPr lang="zh-CN" altLang="en-US" dirty="0"/>
              <a:t>个</a:t>
            </a:r>
            <a:endParaRPr lang="en-US" altLang="zh-CN" dirty="0"/>
          </a:p>
          <a:p>
            <a:r>
              <a:rPr lang="zh-CN" altLang="en-US" dirty="0"/>
              <a:t>时隙</a:t>
            </a:r>
          </a:p>
        </p:txBody>
      </p:sp>
      <p:sp>
        <p:nvSpPr>
          <p:cNvPr id="33" name="矩形 32">
            <a:extLst>
              <a:ext uri="{FF2B5EF4-FFF2-40B4-BE49-F238E27FC236}">
                <a16:creationId xmlns:a16="http://schemas.microsoft.com/office/drawing/2014/main" id="{C66E0A50-62EA-47DC-809D-EC07A2F53053}"/>
              </a:ext>
            </a:extLst>
          </p:cNvPr>
          <p:cNvSpPr/>
          <p:nvPr/>
        </p:nvSpPr>
        <p:spPr>
          <a:xfrm>
            <a:off x="6913020" y="1499735"/>
            <a:ext cx="311727" cy="20802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大括号 36">
            <a:extLst>
              <a:ext uri="{FF2B5EF4-FFF2-40B4-BE49-F238E27FC236}">
                <a16:creationId xmlns:a16="http://schemas.microsoft.com/office/drawing/2014/main" id="{4B19C5C8-DEC5-4DCD-965E-4D63D7F6B372}"/>
              </a:ext>
            </a:extLst>
          </p:cNvPr>
          <p:cNvSpPr/>
          <p:nvPr/>
        </p:nvSpPr>
        <p:spPr>
          <a:xfrm>
            <a:off x="7910735" y="1629261"/>
            <a:ext cx="311726" cy="1907055"/>
          </a:xfrm>
          <a:prstGeom prst="rightBrace">
            <a:avLst>
              <a:gd name="adj1" fmla="val 148333"/>
              <a:gd name="adj2" fmla="val 50000"/>
            </a:avLst>
          </a:prstGeom>
          <a:ln w="38100">
            <a:solidFill>
              <a:srgbClr val="C1DDD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右大括号 43">
            <a:extLst>
              <a:ext uri="{FF2B5EF4-FFF2-40B4-BE49-F238E27FC236}">
                <a16:creationId xmlns:a16="http://schemas.microsoft.com/office/drawing/2014/main" id="{EA463542-0141-427A-B576-33E7EE3AB5A8}"/>
              </a:ext>
            </a:extLst>
          </p:cNvPr>
          <p:cNvSpPr/>
          <p:nvPr/>
        </p:nvSpPr>
        <p:spPr>
          <a:xfrm rot="5400000">
            <a:off x="6598225" y="2839910"/>
            <a:ext cx="311726" cy="1907055"/>
          </a:xfrm>
          <a:prstGeom prst="rightBrace">
            <a:avLst>
              <a:gd name="adj1" fmla="val 148333"/>
              <a:gd name="adj2" fmla="val 50000"/>
            </a:avLst>
          </a:prstGeom>
          <a:ln w="38100">
            <a:solidFill>
              <a:srgbClr val="E294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0B889DFA-6B05-4B51-99EA-40F33FD3BA7B}"/>
              </a:ext>
            </a:extLst>
          </p:cNvPr>
          <p:cNvSpPr txBox="1"/>
          <p:nvPr/>
        </p:nvSpPr>
        <p:spPr>
          <a:xfrm>
            <a:off x="6462602" y="3967912"/>
            <a:ext cx="1454244" cy="369332"/>
          </a:xfrm>
          <a:prstGeom prst="rect">
            <a:avLst/>
          </a:prstGeom>
          <a:noFill/>
        </p:spPr>
        <p:txBody>
          <a:bodyPr wrap="none" rtlCol="0">
            <a:spAutoFit/>
          </a:bodyPr>
          <a:lstStyle/>
          <a:p>
            <a:r>
              <a:rPr lang="en-US" altLang="zh-CN" dirty="0"/>
              <a:t>J</a:t>
            </a:r>
            <a:r>
              <a:rPr lang="zh-CN" altLang="en-US" dirty="0"/>
              <a:t>种犯罪类型</a:t>
            </a:r>
          </a:p>
        </p:txBody>
      </p:sp>
      <p:sp>
        <p:nvSpPr>
          <p:cNvPr id="38" name="矩形 37">
            <a:extLst>
              <a:ext uri="{FF2B5EF4-FFF2-40B4-BE49-F238E27FC236}">
                <a16:creationId xmlns:a16="http://schemas.microsoft.com/office/drawing/2014/main" id="{11537F90-D459-4D83-96D9-8CACECF3847D}"/>
              </a:ext>
            </a:extLst>
          </p:cNvPr>
          <p:cNvSpPr/>
          <p:nvPr/>
        </p:nvSpPr>
        <p:spPr>
          <a:xfrm>
            <a:off x="6909952" y="2090511"/>
            <a:ext cx="311727" cy="318050"/>
          </a:xfrm>
          <a:prstGeom prst="rect">
            <a:avLst/>
          </a:prstGeom>
          <a:solidFill>
            <a:srgbClr val="F0E324"/>
          </a:solidFill>
          <a:ln>
            <a:solidFill>
              <a:srgbClr val="F0E3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950B05F2-AC63-4484-8E24-A889CC4B089B}"/>
              </a:ext>
            </a:extLst>
          </p:cNvPr>
          <p:cNvSpPr txBox="1"/>
          <p:nvPr/>
        </p:nvSpPr>
        <p:spPr>
          <a:xfrm>
            <a:off x="6914602" y="2077787"/>
            <a:ext cx="312906" cy="369332"/>
          </a:xfrm>
          <a:prstGeom prst="rect">
            <a:avLst/>
          </a:prstGeom>
          <a:noFill/>
        </p:spPr>
        <p:txBody>
          <a:bodyPr wrap="none" rtlCol="0">
            <a:spAutoFit/>
          </a:bodyPr>
          <a:lstStyle/>
          <a:p>
            <a:r>
              <a:rPr lang="en-US" altLang="zh-CN" b="1" dirty="0"/>
              <a:t>1</a:t>
            </a:r>
            <a:endParaRPr lang="zh-CN" altLang="en-US" b="1" dirty="0"/>
          </a:p>
        </p:txBody>
      </p:sp>
      <p:sp>
        <p:nvSpPr>
          <p:cNvPr id="46" name="文本框 45">
            <a:extLst>
              <a:ext uri="{FF2B5EF4-FFF2-40B4-BE49-F238E27FC236}">
                <a16:creationId xmlns:a16="http://schemas.microsoft.com/office/drawing/2014/main" id="{B4BC6C6F-4B59-4B14-BE49-2C786C8AFB4E}"/>
              </a:ext>
            </a:extLst>
          </p:cNvPr>
          <p:cNvSpPr txBox="1"/>
          <p:nvPr/>
        </p:nvSpPr>
        <p:spPr>
          <a:xfrm>
            <a:off x="2829082" y="5330679"/>
            <a:ext cx="1878090" cy="461665"/>
          </a:xfrm>
          <a:prstGeom prst="rect">
            <a:avLst/>
          </a:prstGeom>
          <a:noFill/>
        </p:spPr>
        <p:txBody>
          <a:bodyPr wrap="square" rtlCol="0">
            <a:spAutoFit/>
          </a:bodyPr>
          <a:lstStyle/>
          <a:p>
            <a:r>
              <a:rPr lang="en-US" altLang="zh-CN" sz="2400" b="1" dirty="0" err="1"/>
              <a:t>DeepCrime</a:t>
            </a:r>
            <a:endParaRPr lang="en-US" altLang="zh-CN" sz="2400" b="1" dirty="0"/>
          </a:p>
        </p:txBody>
      </p:sp>
      <p:sp>
        <p:nvSpPr>
          <p:cNvPr id="47" name="文本框 46">
            <a:extLst>
              <a:ext uri="{FF2B5EF4-FFF2-40B4-BE49-F238E27FC236}">
                <a16:creationId xmlns:a16="http://schemas.microsoft.com/office/drawing/2014/main" id="{D7A17E8C-B1CA-4AE1-A91A-97E983956182}"/>
              </a:ext>
            </a:extLst>
          </p:cNvPr>
          <p:cNvSpPr txBox="1"/>
          <p:nvPr/>
        </p:nvSpPr>
        <p:spPr>
          <a:xfrm>
            <a:off x="1160691" y="5135957"/>
            <a:ext cx="957313" cy="461665"/>
          </a:xfrm>
          <a:prstGeom prst="rect">
            <a:avLst/>
          </a:prstGeom>
          <a:noFill/>
        </p:spPr>
        <p:txBody>
          <a:bodyPr wrap="none" rtlCol="0">
            <a:spAutoFit/>
          </a:bodyPr>
          <a:lstStyle/>
          <a:p>
            <a:r>
              <a:rPr lang="en-US" altLang="zh-CN" sz="2400" dirty="0">
                <a:solidFill>
                  <a:schemeClr val="bg1">
                    <a:lumMod val="50000"/>
                  </a:schemeClr>
                </a:solidFill>
                <a:latin typeface="+mn-ea"/>
              </a:rPr>
              <a:t>input</a:t>
            </a:r>
            <a:endParaRPr lang="zh-CN" altLang="en-US" sz="2400" dirty="0">
              <a:solidFill>
                <a:schemeClr val="bg1">
                  <a:lumMod val="50000"/>
                </a:schemeClr>
              </a:solidFill>
              <a:latin typeface="+mn-ea"/>
            </a:endParaRPr>
          </a:p>
        </p:txBody>
      </p:sp>
      <p:sp>
        <p:nvSpPr>
          <p:cNvPr id="48" name="矩形: 圆角 47">
            <a:extLst>
              <a:ext uri="{FF2B5EF4-FFF2-40B4-BE49-F238E27FC236}">
                <a16:creationId xmlns:a16="http://schemas.microsoft.com/office/drawing/2014/main" id="{51C40960-D4A7-4B1F-9051-98305D01587B}"/>
              </a:ext>
            </a:extLst>
          </p:cNvPr>
          <p:cNvSpPr/>
          <p:nvPr/>
        </p:nvSpPr>
        <p:spPr>
          <a:xfrm>
            <a:off x="834821" y="1391198"/>
            <a:ext cx="3508579" cy="3295746"/>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连接符: 肘形 53">
            <a:extLst>
              <a:ext uri="{FF2B5EF4-FFF2-40B4-BE49-F238E27FC236}">
                <a16:creationId xmlns:a16="http://schemas.microsoft.com/office/drawing/2014/main" id="{EB48E075-D999-4B3E-BBFE-26DCACF94184}"/>
              </a:ext>
            </a:extLst>
          </p:cNvPr>
          <p:cNvCxnSpPr>
            <a:cxnSpLocks/>
          </p:cNvCxnSpPr>
          <p:nvPr/>
        </p:nvCxnSpPr>
        <p:spPr>
          <a:xfrm rot="16200000" flipH="1">
            <a:off x="1998508" y="4783794"/>
            <a:ext cx="910684" cy="716973"/>
          </a:xfrm>
          <a:prstGeom prst="bentConnector2">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1F875FA6-6687-410B-B205-2818DDBD39D3}"/>
              </a:ext>
            </a:extLst>
          </p:cNvPr>
          <p:cNvSpPr txBox="1"/>
          <p:nvPr/>
        </p:nvSpPr>
        <p:spPr>
          <a:xfrm>
            <a:off x="5927761" y="5048521"/>
            <a:ext cx="4572000" cy="1200329"/>
          </a:xfrm>
          <a:prstGeom prst="rect">
            <a:avLst/>
          </a:prstGeom>
          <a:noFill/>
        </p:spPr>
        <p:txBody>
          <a:bodyPr wrap="square">
            <a:spAutoFit/>
          </a:bodyPr>
          <a:lstStyle/>
          <a:p>
            <a:r>
              <a:rPr lang="zh-CN" altLang="en-US" sz="2400" dirty="0"/>
              <a:t>each category</a:t>
            </a:r>
            <a:endParaRPr lang="en-US" altLang="zh-CN" sz="2400" dirty="0"/>
          </a:p>
          <a:p>
            <a:r>
              <a:rPr lang="zh-CN" altLang="en-US" sz="2400" dirty="0"/>
              <a:t>at each region </a:t>
            </a:r>
            <a:endParaRPr lang="en-US" altLang="zh-CN" sz="2400" dirty="0"/>
          </a:p>
          <a:p>
            <a:r>
              <a:rPr lang="zh-CN" altLang="en-US" sz="2400" dirty="0"/>
              <a:t>in </a:t>
            </a:r>
            <a:r>
              <a:rPr lang="zh-CN" altLang="en-US" sz="2400" i="1" dirty="0">
                <a:latin typeface="Times New Roman" panose="02020603050405020304" pitchFamily="18" charset="0"/>
                <a:cs typeface="Times New Roman" panose="02020603050405020304" pitchFamily="18" charset="0"/>
              </a:rPr>
              <a:t>h</a:t>
            </a:r>
            <a:r>
              <a:rPr lang="zh-CN" altLang="en-US" sz="2400" dirty="0"/>
              <a:t> future time slots</a:t>
            </a:r>
          </a:p>
        </p:txBody>
      </p:sp>
      <p:cxnSp>
        <p:nvCxnSpPr>
          <p:cNvPr id="58" name="直接箭头连接符 57">
            <a:extLst>
              <a:ext uri="{FF2B5EF4-FFF2-40B4-BE49-F238E27FC236}">
                <a16:creationId xmlns:a16="http://schemas.microsoft.com/office/drawing/2014/main" id="{32A14A22-2414-42DF-9758-F95EA8D69392}"/>
              </a:ext>
            </a:extLst>
          </p:cNvPr>
          <p:cNvCxnSpPr/>
          <p:nvPr/>
        </p:nvCxnSpPr>
        <p:spPr>
          <a:xfrm>
            <a:off x="4777590" y="5597622"/>
            <a:ext cx="910886" cy="0"/>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BE7E4C11-17A5-4365-8B8E-2662DA1F6A06}"/>
              </a:ext>
            </a:extLst>
          </p:cNvPr>
          <p:cNvSpPr txBox="1"/>
          <p:nvPr/>
        </p:nvSpPr>
        <p:spPr>
          <a:xfrm>
            <a:off x="4777590" y="5089134"/>
            <a:ext cx="1186543" cy="461665"/>
          </a:xfrm>
          <a:prstGeom prst="rect">
            <a:avLst/>
          </a:prstGeom>
          <a:noFill/>
        </p:spPr>
        <p:txBody>
          <a:bodyPr wrap="none" rtlCol="0">
            <a:spAutoFit/>
          </a:bodyPr>
          <a:lstStyle/>
          <a:p>
            <a:r>
              <a:rPr lang="en-US" altLang="zh-CN" sz="2400" dirty="0">
                <a:solidFill>
                  <a:schemeClr val="bg1">
                    <a:lumMod val="50000"/>
                  </a:schemeClr>
                </a:solidFill>
                <a:latin typeface="+mn-ea"/>
              </a:rPr>
              <a:t>output</a:t>
            </a:r>
            <a:endParaRPr lang="zh-CN" altLang="en-US" sz="2400" dirty="0">
              <a:solidFill>
                <a:schemeClr val="bg1">
                  <a:lumMod val="50000"/>
                </a:schemeClr>
              </a:solidFill>
              <a:latin typeface="+mn-ea"/>
            </a:endParaRPr>
          </a:p>
        </p:txBody>
      </p:sp>
      <p:pic>
        <p:nvPicPr>
          <p:cNvPr id="60" name="图片 59">
            <a:extLst>
              <a:ext uri="{FF2B5EF4-FFF2-40B4-BE49-F238E27FC236}">
                <a16:creationId xmlns:a16="http://schemas.microsoft.com/office/drawing/2014/main" id="{F25C6F56-8D90-4D78-BBD5-C8B4F9F91669}"/>
              </a:ext>
            </a:extLst>
          </p:cNvPr>
          <p:cNvPicPr>
            <a:picLocks noChangeAspect="1"/>
          </p:cNvPicPr>
          <p:nvPr/>
        </p:nvPicPr>
        <p:blipFill>
          <a:blip r:embed="rId7"/>
          <a:stretch>
            <a:fillRect/>
          </a:stretch>
        </p:blipFill>
        <p:spPr>
          <a:xfrm>
            <a:off x="7967285" y="5048521"/>
            <a:ext cx="419100" cy="457200"/>
          </a:xfrm>
          <a:prstGeom prst="rect">
            <a:avLst/>
          </a:prstGeom>
        </p:spPr>
      </p:pic>
      <p:pic>
        <p:nvPicPr>
          <p:cNvPr id="63" name="图片 62">
            <a:extLst>
              <a:ext uri="{FF2B5EF4-FFF2-40B4-BE49-F238E27FC236}">
                <a16:creationId xmlns:a16="http://schemas.microsoft.com/office/drawing/2014/main" id="{04659093-23A9-4009-87F4-3E795BC19120}"/>
              </a:ext>
            </a:extLst>
          </p:cNvPr>
          <p:cNvPicPr>
            <a:picLocks noChangeAspect="1"/>
          </p:cNvPicPr>
          <p:nvPr/>
        </p:nvPicPr>
        <p:blipFill>
          <a:blip r:embed="rId8"/>
          <a:stretch>
            <a:fillRect/>
          </a:stretch>
        </p:blipFill>
        <p:spPr>
          <a:xfrm>
            <a:off x="8045511" y="5487620"/>
            <a:ext cx="333375" cy="361950"/>
          </a:xfrm>
          <a:prstGeom prst="rect">
            <a:avLst/>
          </a:prstGeom>
        </p:spPr>
      </p:pic>
    </p:spTree>
    <p:extLst>
      <p:ext uri="{BB962C8B-B14F-4D97-AF65-F5344CB8AC3E}">
        <p14:creationId xmlns:p14="http://schemas.microsoft.com/office/powerpoint/2010/main" val="4200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0">
                                            <p:txEl>
                                              <p:pRg st="0" end="0"/>
                                            </p:txEl>
                                          </p:spTgt>
                                        </p:tgtEl>
                                        <p:attrNameLst>
                                          <p:attrName>style.visibility</p:attrName>
                                        </p:attrNameLst>
                                      </p:cBhvr>
                                      <p:to>
                                        <p:strVal val="visible"/>
                                      </p:to>
                                    </p:set>
                                    <p:animEffect transition="in" filter="fade">
                                      <p:cBhvr>
                                        <p:cTn id="39" dur="500"/>
                                        <p:tgtEl>
                                          <p:spTgt spid="40">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ppt_w</p:attrName>
                                        </p:attrNameLst>
                                      </p:cBhvr>
                                      <p:tavLst>
                                        <p:tav tm="0">
                                          <p:val>
                                            <p:fltVal val="0"/>
                                          </p:val>
                                        </p:tav>
                                        <p:tav tm="100000">
                                          <p:val>
                                            <p:strVal val="#ppt_w"/>
                                          </p:val>
                                        </p:tav>
                                      </p:tavLst>
                                    </p:anim>
                                    <p:anim calcmode="lin" valueType="num">
                                      <p:cBhvr>
                                        <p:cTn id="45" dur="500" fill="hold"/>
                                        <p:tgtEl>
                                          <p:spTgt spid="48"/>
                                        </p:tgtEl>
                                        <p:attrNameLst>
                                          <p:attrName>ppt_h</p:attrName>
                                        </p:attrNameLst>
                                      </p:cBhvr>
                                      <p:tavLst>
                                        <p:tav tm="0">
                                          <p:val>
                                            <p:fltVal val="0"/>
                                          </p:val>
                                        </p:tav>
                                        <p:tav tm="100000">
                                          <p:val>
                                            <p:strVal val="#ppt_h"/>
                                          </p:val>
                                        </p:tav>
                                      </p:tavLst>
                                    </p:anim>
                                    <p:animEffect transition="in" filter="fade">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up)">
                                      <p:cBhvr>
                                        <p:cTn id="51" dur="500"/>
                                        <p:tgtEl>
                                          <p:spTgt spid="54"/>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left)">
                                      <p:cBhvr>
                                        <p:cTn id="63" dur="500"/>
                                        <p:tgtEl>
                                          <p:spTgt spid="58"/>
                                        </p:tgtEl>
                                      </p:cBhvr>
                                    </p:animEffec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3" grpId="0" animBg="1"/>
      <p:bldP spid="37" grpId="0" animBg="1"/>
      <p:bldP spid="44" grpId="0" animBg="1"/>
      <p:bldP spid="45" grpId="0"/>
      <p:bldP spid="38" grpId="0" animBg="1"/>
      <p:bldP spid="46" grpId="0"/>
      <p:bldP spid="47" grpId="0"/>
      <p:bldP spid="48" grpId="0" animBg="1"/>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13</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err="1">
                  <a:solidFill>
                    <a:schemeClr val="bg1"/>
                  </a:solidFill>
                  <a:latin typeface="思源黑体 CN" panose="020B0500000000000000" pitchFamily="34" charset="-122"/>
                  <a:ea typeface="思源黑体 CN" panose="020B0500000000000000" pitchFamily="34" charset="-122"/>
                  <a:cs typeface="+mn-ea"/>
                </a:rPr>
                <a:t>DeepCrime</a:t>
              </a:r>
              <a:r>
                <a:rPr lang="en-US" altLang="zh-CN" sz="2400" b="1" dirty="0">
                  <a:solidFill>
                    <a:schemeClr val="bg1"/>
                  </a:solidFill>
                  <a:latin typeface="思源黑体 CN" panose="020B0500000000000000" pitchFamily="34" charset="-122"/>
                  <a:ea typeface="思源黑体 CN" panose="020B0500000000000000" pitchFamily="34" charset="-122"/>
                  <a:cs typeface="+mn-ea"/>
                </a:rPr>
                <a:t> Model</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图片 2">
            <a:extLst>
              <a:ext uri="{FF2B5EF4-FFF2-40B4-BE49-F238E27FC236}">
                <a16:creationId xmlns:a16="http://schemas.microsoft.com/office/drawing/2014/main" id="{AA407D2B-09F1-437C-8B89-8D8B83F9430B}"/>
              </a:ext>
            </a:extLst>
          </p:cNvPr>
          <p:cNvPicPr>
            <a:picLocks noChangeAspect="1"/>
          </p:cNvPicPr>
          <p:nvPr/>
        </p:nvPicPr>
        <p:blipFill rotWithShape="1">
          <a:blip r:embed="rId3"/>
          <a:srcRect l="2005" t="9540" r="62989" b="3785"/>
          <a:stretch/>
        </p:blipFill>
        <p:spPr>
          <a:xfrm>
            <a:off x="383061" y="870500"/>
            <a:ext cx="5572964" cy="5216937"/>
          </a:xfrm>
          <a:prstGeom prst="rect">
            <a:avLst/>
          </a:prstGeom>
        </p:spPr>
      </p:pic>
      <p:sp>
        <p:nvSpPr>
          <p:cNvPr id="18" name="文本框 17">
            <a:extLst>
              <a:ext uri="{FF2B5EF4-FFF2-40B4-BE49-F238E27FC236}">
                <a16:creationId xmlns:a16="http://schemas.microsoft.com/office/drawing/2014/main" id="{7C467096-0BDF-4EE5-B025-C0A8A7E6F812}"/>
              </a:ext>
            </a:extLst>
          </p:cNvPr>
          <p:cNvSpPr txBox="1"/>
          <p:nvPr/>
        </p:nvSpPr>
        <p:spPr>
          <a:xfrm>
            <a:off x="6058894" y="5171955"/>
            <a:ext cx="4572000" cy="738664"/>
          </a:xfrm>
          <a:prstGeom prst="rect">
            <a:avLst/>
          </a:prstGeom>
          <a:noFill/>
        </p:spPr>
        <p:txBody>
          <a:bodyPr wrap="square">
            <a:spAutoFit/>
          </a:bodyPr>
          <a:lstStyle/>
          <a:p>
            <a:r>
              <a:rPr lang="zh-CN" altLang="en-US" dirty="0">
                <a:effectLst/>
                <a:latin typeface="Arial" panose="020B0604020202020204" pitchFamily="34" charset="0"/>
              </a:rPr>
              <a:t>权重</a:t>
            </a:r>
            <a:endParaRPr lang="en-US" altLang="zh-CN" dirty="0">
              <a:effectLst/>
              <a:latin typeface="Arial" panose="020B0604020202020204" pitchFamily="34" charset="0"/>
            </a:endParaRPr>
          </a:p>
          <a:p>
            <a:r>
              <a:rPr lang="zh-CN" altLang="en-US" dirty="0">
                <a:effectLst/>
                <a:latin typeface="Arial" panose="020B0604020202020204" pitchFamily="34" charset="0"/>
              </a:rPr>
              <a:t>向量 </a:t>
            </a:r>
            <a:r>
              <a:rPr lang="en-US" altLang="zh-CN" sz="2400" i="1" dirty="0">
                <a:effectLst/>
                <a:latin typeface="Times New Roman" panose="02020603050405020304" pitchFamily="18" charset="0"/>
                <a:cs typeface="Times New Roman" panose="02020603050405020304" pitchFamily="18" charset="0"/>
              </a:rPr>
              <a:t>μ</a:t>
            </a:r>
            <a:endParaRPr lang="zh-CN" altLang="en-US" i="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DDC60EA-A3F0-46F3-8CEA-F1DD155ACB06}"/>
              </a:ext>
            </a:extLst>
          </p:cNvPr>
          <p:cNvPicPr>
            <a:picLocks noChangeAspect="1"/>
          </p:cNvPicPr>
          <p:nvPr/>
        </p:nvPicPr>
        <p:blipFill rotWithShape="1">
          <a:blip r:embed="rId4"/>
          <a:srcRect t="2716" r="23066"/>
          <a:stretch/>
        </p:blipFill>
        <p:spPr>
          <a:xfrm>
            <a:off x="6956467" y="1098353"/>
            <a:ext cx="1670768" cy="5216936"/>
          </a:xfrm>
          <a:prstGeom prst="rect">
            <a:avLst/>
          </a:prstGeom>
        </p:spPr>
      </p:pic>
      <p:cxnSp>
        <p:nvCxnSpPr>
          <p:cNvPr id="23" name="连接符: 肘形 22">
            <a:extLst>
              <a:ext uri="{FF2B5EF4-FFF2-40B4-BE49-F238E27FC236}">
                <a16:creationId xmlns:a16="http://schemas.microsoft.com/office/drawing/2014/main" id="{C507E245-0A0D-4088-8B5D-26C668509F5F}"/>
              </a:ext>
            </a:extLst>
          </p:cNvPr>
          <p:cNvCxnSpPr>
            <a:cxnSpLocks/>
          </p:cNvCxnSpPr>
          <p:nvPr/>
        </p:nvCxnSpPr>
        <p:spPr>
          <a:xfrm rot="16200000" flipH="1">
            <a:off x="5516190" y="4328027"/>
            <a:ext cx="1283765" cy="404091"/>
          </a:xfrm>
          <a:prstGeom prst="bentConnector3">
            <a:avLst>
              <a:gd name="adj1" fmla="val 2928"/>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71909538-B407-4733-A59A-C2DF18A6358D}"/>
              </a:ext>
            </a:extLst>
          </p:cNvPr>
          <p:cNvCxnSpPr>
            <a:cxnSpLocks/>
          </p:cNvCxnSpPr>
          <p:nvPr/>
        </p:nvCxnSpPr>
        <p:spPr>
          <a:xfrm flipH="1">
            <a:off x="6655242" y="5462546"/>
            <a:ext cx="604299" cy="0"/>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94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14</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err="1">
                  <a:solidFill>
                    <a:schemeClr val="bg1"/>
                  </a:solidFill>
                  <a:latin typeface="思源黑体 CN" panose="020B0500000000000000" pitchFamily="34" charset="-122"/>
                  <a:ea typeface="思源黑体 CN" panose="020B0500000000000000" pitchFamily="34" charset="-122"/>
                  <a:cs typeface="+mn-ea"/>
                </a:rPr>
                <a:t>DeepCrime</a:t>
              </a:r>
              <a:r>
                <a:rPr lang="en-US" altLang="zh-CN" sz="2400" b="1" dirty="0">
                  <a:solidFill>
                    <a:schemeClr val="bg1"/>
                  </a:solidFill>
                  <a:latin typeface="思源黑体 CN" panose="020B0500000000000000" pitchFamily="34" charset="-122"/>
                  <a:ea typeface="思源黑体 CN" panose="020B0500000000000000" pitchFamily="34" charset="-122"/>
                  <a:cs typeface="+mn-ea"/>
                </a:rPr>
                <a:t> Model</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图片 2">
            <a:extLst>
              <a:ext uri="{FF2B5EF4-FFF2-40B4-BE49-F238E27FC236}">
                <a16:creationId xmlns:a16="http://schemas.microsoft.com/office/drawing/2014/main" id="{AA407D2B-09F1-437C-8B89-8D8B83F9430B}"/>
              </a:ext>
            </a:extLst>
          </p:cNvPr>
          <p:cNvPicPr>
            <a:picLocks noChangeAspect="1"/>
          </p:cNvPicPr>
          <p:nvPr/>
        </p:nvPicPr>
        <p:blipFill rotWithShape="1">
          <a:blip r:embed="rId3"/>
          <a:srcRect l="27981" t="5563" r="31787" b="4376"/>
          <a:stretch/>
        </p:blipFill>
        <p:spPr>
          <a:xfrm>
            <a:off x="2782956" y="1009816"/>
            <a:ext cx="6106601" cy="5168348"/>
          </a:xfrm>
          <a:prstGeom prst="rect">
            <a:avLst/>
          </a:prstGeom>
        </p:spPr>
      </p:pic>
      <p:sp>
        <p:nvSpPr>
          <p:cNvPr id="14" name="文本框 13">
            <a:extLst>
              <a:ext uri="{FF2B5EF4-FFF2-40B4-BE49-F238E27FC236}">
                <a16:creationId xmlns:a16="http://schemas.microsoft.com/office/drawing/2014/main" id="{4C5E9BD6-A2BF-40AD-9ACF-184A6A2BB3D5}"/>
              </a:ext>
            </a:extLst>
          </p:cNvPr>
          <p:cNvSpPr txBox="1"/>
          <p:nvPr/>
        </p:nvSpPr>
        <p:spPr>
          <a:xfrm>
            <a:off x="370636" y="1152939"/>
            <a:ext cx="2555444" cy="1704954"/>
          </a:xfrm>
          <a:prstGeom prst="rect">
            <a:avLst/>
          </a:prstGeom>
          <a:noFill/>
        </p:spPr>
        <p:txBody>
          <a:bodyPr wrap="square">
            <a:spAutoFit/>
          </a:bodyPr>
          <a:lstStyle/>
          <a:p>
            <a:pPr>
              <a:lnSpc>
                <a:spcPct val="150000"/>
              </a:lnSpc>
            </a:pPr>
            <a:r>
              <a:rPr lang="en-US" altLang="zh-CN" dirty="0">
                <a:effectLst/>
                <a:latin typeface="Arial" panose="020B0604020202020204" pitchFamily="34" charset="0"/>
              </a:rPr>
              <a:t>GRU</a:t>
            </a:r>
            <a:r>
              <a:rPr lang="zh-CN" altLang="en-US" dirty="0">
                <a:effectLst/>
                <a:latin typeface="Arial" panose="020B0604020202020204" pitchFamily="34" charset="0"/>
              </a:rPr>
              <a:t>与</a:t>
            </a:r>
            <a:r>
              <a:rPr lang="en-US" altLang="zh-CN" dirty="0">
                <a:effectLst/>
                <a:latin typeface="Arial" panose="020B0604020202020204" pitchFamily="34" charset="0"/>
              </a:rPr>
              <a:t>LSTM</a:t>
            </a:r>
            <a:r>
              <a:rPr lang="zh-CN" altLang="en-US" dirty="0">
                <a:effectLst/>
                <a:latin typeface="Arial" panose="020B0604020202020204" pitchFamily="34" charset="0"/>
              </a:rPr>
              <a:t>相似，但在较少训练数据的情况下，</a:t>
            </a:r>
            <a:r>
              <a:rPr lang="en-US" altLang="zh-CN" dirty="0">
                <a:effectLst/>
                <a:latin typeface="Arial" panose="020B0604020202020204" pitchFamily="34" charset="0"/>
              </a:rPr>
              <a:t>GRU</a:t>
            </a:r>
            <a:r>
              <a:rPr lang="zh-CN" altLang="en-US" dirty="0">
                <a:effectLst/>
                <a:latin typeface="Arial" panose="020B0604020202020204" pitchFamily="34" charset="0"/>
              </a:rPr>
              <a:t>的计算效率更高且效果更好</a:t>
            </a:r>
            <a:r>
              <a:rPr lang="en-US" altLang="zh-CN" dirty="0">
                <a:effectLst/>
                <a:latin typeface="Arial" panose="020B0604020202020204" pitchFamily="34" charset="0"/>
              </a:rPr>
              <a:t>[1]</a:t>
            </a:r>
            <a:r>
              <a:rPr lang="zh-CN" altLang="en-US" dirty="0">
                <a:effectLst/>
                <a:latin typeface="Arial" panose="020B0604020202020204" pitchFamily="34" charset="0"/>
              </a:rPr>
              <a:t>。</a:t>
            </a:r>
            <a:endParaRPr lang="zh-CN" altLang="en-US" dirty="0"/>
          </a:p>
        </p:txBody>
      </p:sp>
      <p:sp>
        <p:nvSpPr>
          <p:cNvPr id="15" name="TextBox 3">
            <a:extLst>
              <a:ext uri="{FF2B5EF4-FFF2-40B4-BE49-F238E27FC236}">
                <a16:creationId xmlns:a16="http://schemas.microsoft.com/office/drawing/2014/main" id="{25DE5E4B-EADF-4AC5-9DE9-F0C19EFA3554}"/>
              </a:ext>
            </a:extLst>
          </p:cNvPr>
          <p:cNvSpPr txBox="1"/>
          <p:nvPr/>
        </p:nvSpPr>
        <p:spPr>
          <a:xfrm>
            <a:off x="162001" y="6311009"/>
            <a:ext cx="8487050" cy="400110"/>
          </a:xfrm>
          <a:prstGeom prst="rect">
            <a:avLst/>
          </a:prstGeom>
          <a:noFill/>
        </p:spPr>
        <p:txBody>
          <a:bodyPr wrap="square" rtlCol="0">
            <a:spAutoFit/>
          </a:bodyPr>
          <a:lstStyle/>
          <a:p>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[1] ] Rui Costa,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Ioannis</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Alexandros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Assael</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Brendan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Shillingford</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Nando de Freitas, and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TIm</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Vogels</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2017. Cortical microcircuits as gated-recurrent neural networks. In NIPS. 271–282</a:t>
            </a:r>
            <a:endParaRPr lang="en-US" altLang="zh-CN"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33B7C7DF-EA03-4EAF-A2E1-3517572FA174}"/>
              </a:ext>
            </a:extLst>
          </p:cNvPr>
          <p:cNvPicPr>
            <a:picLocks noChangeAspect="1"/>
          </p:cNvPicPr>
          <p:nvPr/>
        </p:nvPicPr>
        <p:blipFill>
          <a:blip r:embed="rId4"/>
          <a:stretch>
            <a:fillRect/>
          </a:stretch>
        </p:blipFill>
        <p:spPr>
          <a:xfrm>
            <a:off x="370636" y="4000108"/>
            <a:ext cx="2441486" cy="1242620"/>
          </a:xfrm>
          <a:prstGeom prst="rect">
            <a:avLst/>
          </a:prstGeom>
        </p:spPr>
      </p:pic>
    </p:spTree>
    <p:extLst>
      <p:ext uri="{BB962C8B-B14F-4D97-AF65-F5344CB8AC3E}">
        <p14:creationId xmlns:p14="http://schemas.microsoft.com/office/powerpoint/2010/main" val="3633861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15</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err="1">
                  <a:solidFill>
                    <a:schemeClr val="bg1"/>
                  </a:solidFill>
                  <a:latin typeface="思源黑体 CN" panose="020B0500000000000000" pitchFamily="34" charset="-122"/>
                  <a:ea typeface="思源黑体 CN" panose="020B0500000000000000" pitchFamily="34" charset="-122"/>
                  <a:cs typeface="+mn-ea"/>
                </a:rPr>
                <a:t>DeepCrime</a:t>
              </a:r>
              <a:r>
                <a:rPr lang="en-US" altLang="zh-CN" sz="2400" b="1" dirty="0">
                  <a:solidFill>
                    <a:schemeClr val="bg1"/>
                  </a:solidFill>
                  <a:latin typeface="思源黑体 CN" panose="020B0500000000000000" pitchFamily="34" charset="-122"/>
                  <a:ea typeface="思源黑体 CN" panose="020B0500000000000000" pitchFamily="34" charset="-122"/>
                  <a:cs typeface="+mn-ea"/>
                </a:rPr>
                <a:t> Model</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D54F9B2D-3B6C-44C5-91F6-04BAD76F2B12}"/>
              </a:ext>
            </a:extLst>
          </p:cNvPr>
          <p:cNvSpPr txBox="1"/>
          <p:nvPr/>
        </p:nvSpPr>
        <p:spPr>
          <a:xfrm>
            <a:off x="1226866" y="962550"/>
            <a:ext cx="1525406" cy="369332"/>
          </a:xfrm>
          <a:prstGeom prst="rect">
            <a:avLst/>
          </a:prstGeom>
          <a:noFill/>
        </p:spPr>
        <p:txBody>
          <a:bodyPr wrap="square">
            <a:spAutoFit/>
          </a:bodyPr>
          <a:lstStyle/>
          <a:p>
            <a:r>
              <a:rPr lang="zh-CN" altLang="en-US" dirty="0">
                <a:effectLst/>
                <a:latin typeface="Arial" panose="020B0604020202020204" pitchFamily="34" charset="0"/>
              </a:rPr>
              <a:t>注意力机制</a:t>
            </a:r>
            <a:endParaRPr lang="zh-CN" altLang="en-US" dirty="0"/>
          </a:p>
        </p:txBody>
      </p:sp>
      <p:grpSp>
        <p:nvGrpSpPr>
          <p:cNvPr id="7" name="组合 6">
            <a:extLst>
              <a:ext uri="{FF2B5EF4-FFF2-40B4-BE49-F238E27FC236}">
                <a16:creationId xmlns:a16="http://schemas.microsoft.com/office/drawing/2014/main" id="{48FD8711-6BFC-4B89-BCF7-EBB87EAA6F7A}"/>
              </a:ext>
            </a:extLst>
          </p:cNvPr>
          <p:cNvGrpSpPr/>
          <p:nvPr/>
        </p:nvGrpSpPr>
        <p:grpSpPr>
          <a:xfrm>
            <a:off x="935015" y="1255486"/>
            <a:ext cx="7773556" cy="4824630"/>
            <a:chOff x="1761174" y="2600099"/>
            <a:chExt cx="4823641" cy="3457184"/>
          </a:xfrm>
        </p:grpSpPr>
        <p:grpSp>
          <p:nvGrpSpPr>
            <p:cNvPr id="6" name="组合 5">
              <a:extLst>
                <a:ext uri="{FF2B5EF4-FFF2-40B4-BE49-F238E27FC236}">
                  <a16:creationId xmlns:a16="http://schemas.microsoft.com/office/drawing/2014/main" id="{3F1A5A5C-5BB7-49C9-8510-0F1B0E1925C7}"/>
                </a:ext>
              </a:extLst>
            </p:cNvPr>
            <p:cNvGrpSpPr/>
            <p:nvPr/>
          </p:nvGrpSpPr>
          <p:grpSpPr>
            <a:xfrm>
              <a:off x="1761174" y="2600099"/>
              <a:ext cx="4823641" cy="3457184"/>
              <a:chOff x="1761174" y="2600099"/>
              <a:chExt cx="4823641" cy="3457184"/>
            </a:xfrm>
          </p:grpSpPr>
          <p:pic>
            <p:nvPicPr>
              <p:cNvPr id="3" name="图片 2">
                <a:extLst>
                  <a:ext uri="{FF2B5EF4-FFF2-40B4-BE49-F238E27FC236}">
                    <a16:creationId xmlns:a16="http://schemas.microsoft.com/office/drawing/2014/main" id="{AA407D2B-09F1-437C-8B89-8D8B83F9430B}"/>
                  </a:ext>
                </a:extLst>
              </p:cNvPr>
              <p:cNvPicPr>
                <a:picLocks noChangeAspect="1"/>
              </p:cNvPicPr>
              <p:nvPr/>
            </p:nvPicPr>
            <p:blipFill rotWithShape="1">
              <a:blip r:embed="rId3"/>
              <a:srcRect l="36647" r="41109"/>
              <a:stretch/>
            </p:blipFill>
            <p:spPr>
              <a:xfrm>
                <a:off x="1761174" y="2600099"/>
                <a:ext cx="2033965" cy="3457184"/>
              </a:xfrm>
              <a:prstGeom prst="rect">
                <a:avLst/>
              </a:prstGeom>
            </p:spPr>
          </p:pic>
          <p:pic>
            <p:nvPicPr>
              <p:cNvPr id="13" name="图片 12">
                <a:extLst>
                  <a:ext uri="{FF2B5EF4-FFF2-40B4-BE49-F238E27FC236}">
                    <a16:creationId xmlns:a16="http://schemas.microsoft.com/office/drawing/2014/main" id="{372D0103-62A9-43D1-8B8F-517A77439BE4}"/>
                  </a:ext>
                </a:extLst>
              </p:cNvPr>
              <p:cNvPicPr>
                <a:picLocks noChangeAspect="1"/>
              </p:cNvPicPr>
              <p:nvPr/>
            </p:nvPicPr>
            <p:blipFill rotWithShape="1">
              <a:blip r:embed="rId3"/>
              <a:srcRect l="64433" r="5058"/>
              <a:stretch/>
            </p:blipFill>
            <p:spPr>
              <a:xfrm>
                <a:off x="3795139" y="2600099"/>
                <a:ext cx="2789676" cy="3457184"/>
              </a:xfrm>
              <a:prstGeom prst="rect">
                <a:avLst/>
              </a:prstGeom>
            </p:spPr>
          </p:pic>
        </p:grpSp>
        <p:grpSp>
          <p:nvGrpSpPr>
            <p:cNvPr id="5" name="组合 4">
              <a:extLst>
                <a:ext uri="{FF2B5EF4-FFF2-40B4-BE49-F238E27FC236}">
                  <a16:creationId xmlns:a16="http://schemas.microsoft.com/office/drawing/2014/main" id="{E60F1454-44C9-4044-B85E-93C3902DECF2}"/>
                </a:ext>
              </a:extLst>
            </p:cNvPr>
            <p:cNvGrpSpPr/>
            <p:nvPr/>
          </p:nvGrpSpPr>
          <p:grpSpPr>
            <a:xfrm>
              <a:off x="3657311" y="2969703"/>
              <a:ext cx="454511" cy="2827089"/>
              <a:chOff x="3657311" y="2969703"/>
              <a:chExt cx="454511" cy="2827089"/>
            </a:xfrm>
          </p:grpSpPr>
          <p:pic>
            <p:nvPicPr>
              <p:cNvPr id="4" name="图片 3">
                <a:extLst>
                  <a:ext uri="{FF2B5EF4-FFF2-40B4-BE49-F238E27FC236}">
                    <a16:creationId xmlns:a16="http://schemas.microsoft.com/office/drawing/2014/main" id="{5B0E77DD-145F-4E89-A86B-A836F3707C38}"/>
                  </a:ext>
                </a:extLst>
              </p:cNvPr>
              <p:cNvPicPr>
                <a:picLocks noChangeAspect="1"/>
              </p:cNvPicPr>
              <p:nvPr/>
            </p:nvPicPr>
            <p:blipFill>
              <a:blip r:embed="rId4"/>
              <a:stretch>
                <a:fillRect/>
              </a:stretch>
            </p:blipFill>
            <p:spPr>
              <a:xfrm>
                <a:off x="3676399" y="2969703"/>
                <a:ext cx="435423" cy="459297"/>
              </a:xfrm>
              <a:prstGeom prst="rect">
                <a:avLst/>
              </a:prstGeom>
            </p:spPr>
          </p:pic>
          <p:pic>
            <p:nvPicPr>
              <p:cNvPr id="17" name="图片 16">
                <a:extLst>
                  <a:ext uri="{FF2B5EF4-FFF2-40B4-BE49-F238E27FC236}">
                    <a16:creationId xmlns:a16="http://schemas.microsoft.com/office/drawing/2014/main" id="{5FC2DA0F-FB22-47F0-9F77-7967652A3B73}"/>
                  </a:ext>
                </a:extLst>
              </p:cNvPr>
              <p:cNvPicPr>
                <a:picLocks noChangeAspect="1"/>
              </p:cNvPicPr>
              <p:nvPr/>
            </p:nvPicPr>
            <p:blipFill>
              <a:blip r:embed="rId4"/>
              <a:stretch>
                <a:fillRect/>
              </a:stretch>
            </p:blipFill>
            <p:spPr>
              <a:xfrm>
                <a:off x="3657312" y="3758757"/>
                <a:ext cx="435423" cy="249572"/>
              </a:xfrm>
              <a:prstGeom prst="rect">
                <a:avLst/>
              </a:prstGeom>
            </p:spPr>
          </p:pic>
          <p:pic>
            <p:nvPicPr>
              <p:cNvPr id="18" name="图片 17">
                <a:extLst>
                  <a:ext uri="{FF2B5EF4-FFF2-40B4-BE49-F238E27FC236}">
                    <a16:creationId xmlns:a16="http://schemas.microsoft.com/office/drawing/2014/main" id="{E9FF493B-A682-45CD-9B0B-A472BE106CF4}"/>
                  </a:ext>
                </a:extLst>
              </p:cNvPr>
              <p:cNvPicPr>
                <a:picLocks noChangeAspect="1"/>
              </p:cNvPicPr>
              <p:nvPr/>
            </p:nvPicPr>
            <p:blipFill>
              <a:blip r:embed="rId4"/>
              <a:stretch>
                <a:fillRect/>
              </a:stretch>
            </p:blipFill>
            <p:spPr>
              <a:xfrm>
                <a:off x="3657311" y="4643494"/>
                <a:ext cx="435423" cy="249572"/>
              </a:xfrm>
              <a:prstGeom prst="rect">
                <a:avLst/>
              </a:prstGeom>
            </p:spPr>
          </p:pic>
          <p:pic>
            <p:nvPicPr>
              <p:cNvPr id="19" name="图片 18">
                <a:extLst>
                  <a:ext uri="{FF2B5EF4-FFF2-40B4-BE49-F238E27FC236}">
                    <a16:creationId xmlns:a16="http://schemas.microsoft.com/office/drawing/2014/main" id="{05312C94-F82A-4FDD-8D28-5380DD9AF5A1}"/>
                  </a:ext>
                </a:extLst>
              </p:cNvPr>
              <p:cNvPicPr>
                <a:picLocks noChangeAspect="1"/>
              </p:cNvPicPr>
              <p:nvPr/>
            </p:nvPicPr>
            <p:blipFill>
              <a:blip r:embed="rId4"/>
              <a:stretch>
                <a:fillRect/>
              </a:stretch>
            </p:blipFill>
            <p:spPr>
              <a:xfrm>
                <a:off x="3676399" y="5247961"/>
                <a:ext cx="435423" cy="548831"/>
              </a:xfrm>
              <a:prstGeom prst="rect">
                <a:avLst/>
              </a:prstGeom>
            </p:spPr>
          </p:pic>
        </p:grpSp>
      </p:grpSp>
      <p:sp>
        <p:nvSpPr>
          <p:cNvPr id="34" name="文本框 33">
            <a:extLst>
              <a:ext uri="{FF2B5EF4-FFF2-40B4-BE49-F238E27FC236}">
                <a16:creationId xmlns:a16="http://schemas.microsoft.com/office/drawing/2014/main" id="{E1B6C5F0-DFDD-44F7-934E-4F186527C193}"/>
              </a:ext>
            </a:extLst>
          </p:cNvPr>
          <p:cNvSpPr txBox="1"/>
          <p:nvPr/>
        </p:nvSpPr>
        <p:spPr>
          <a:xfrm>
            <a:off x="5965297" y="962550"/>
            <a:ext cx="1525406" cy="369332"/>
          </a:xfrm>
          <a:prstGeom prst="rect">
            <a:avLst/>
          </a:prstGeom>
          <a:noFill/>
        </p:spPr>
        <p:txBody>
          <a:bodyPr wrap="square">
            <a:spAutoFit/>
          </a:bodyPr>
          <a:lstStyle/>
          <a:p>
            <a:r>
              <a:rPr lang="zh-CN" altLang="en-US" dirty="0">
                <a:effectLst/>
                <a:latin typeface="Arial" panose="020B0604020202020204" pitchFamily="34" charset="0"/>
              </a:rPr>
              <a:t>多层感知机</a:t>
            </a:r>
            <a:endParaRPr lang="zh-CN" altLang="en-US" dirty="0"/>
          </a:p>
        </p:txBody>
      </p:sp>
    </p:spTree>
    <p:extLst>
      <p:ext uri="{BB962C8B-B14F-4D97-AF65-F5344CB8AC3E}">
        <p14:creationId xmlns:p14="http://schemas.microsoft.com/office/powerpoint/2010/main" val="4059213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16</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Evaluation</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文本框 19">
            <a:extLst>
              <a:ext uri="{FF2B5EF4-FFF2-40B4-BE49-F238E27FC236}">
                <a16:creationId xmlns:a16="http://schemas.microsoft.com/office/drawing/2014/main" id="{6F145C40-D845-4923-BD68-7CBA10999786}"/>
              </a:ext>
            </a:extLst>
          </p:cNvPr>
          <p:cNvSpPr txBox="1"/>
          <p:nvPr/>
        </p:nvSpPr>
        <p:spPr>
          <a:xfrm>
            <a:off x="759916" y="1095303"/>
            <a:ext cx="8040915" cy="872034"/>
          </a:xfrm>
          <a:prstGeom prst="rect">
            <a:avLst/>
          </a:prstGeom>
          <a:noFill/>
        </p:spPr>
        <p:txBody>
          <a:bodyPr wrap="square">
            <a:spAutoFit/>
          </a:bodyPr>
          <a:lstStyle/>
          <a:p>
            <a:pPr>
              <a:lnSpc>
                <a:spcPct val="150000"/>
              </a:lnSpc>
            </a:pPr>
            <a:r>
              <a:rPr lang="zh-CN" altLang="en-US" dirty="0"/>
              <a:t>Q1: How does DeepCrime framework perform as compared to the state-of-the-art techniques in predicting crime occurences of different categories?</a:t>
            </a:r>
          </a:p>
        </p:txBody>
      </p:sp>
      <p:pic>
        <p:nvPicPr>
          <p:cNvPr id="9" name="图片 8">
            <a:extLst>
              <a:ext uri="{FF2B5EF4-FFF2-40B4-BE49-F238E27FC236}">
                <a16:creationId xmlns:a16="http://schemas.microsoft.com/office/drawing/2014/main" id="{9E01DC67-0E86-47DC-B695-EFAF0E866BBA}"/>
              </a:ext>
            </a:extLst>
          </p:cNvPr>
          <p:cNvPicPr>
            <a:picLocks noChangeAspect="1"/>
          </p:cNvPicPr>
          <p:nvPr/>
        </p:nvPicPr>
        <p:blipFill rotWithShape="1">
          <a:blip r:embed="rId3"/>
          <a:srcRect r="5058" b="3043"/>
          <a:stretch/>
        </p:blipFill>
        <p:spPr>
          <a:xfrm>
            <a:off x="231275" y="1885972"/>
            <a:ext cx="8681449" cy="4210030"/>
          </a:xfrm>
          <a:prstGeom prst="rect">
            <a:avLst/>
          </a:prstGeom>
        </p:spPr>
      </p:pic>
      <p:pic>
        <p:nvPicPr>
          <p:cNvPr id="29" name="图片 28">
            <a:extLst>
              <a:ext uri="{FF2B5EF4-FFF2-40B4-BE49-F238E27FC236}">
                <a16:creationId xmlns:a16="http://schemas.microsoft.com/office/drawing/2014/main" id="{34D49549-BD4B-43C8-BB25-896B2A548E54}"/>
              </a:ext>
            </a:extLst>
          </p:cNvPr>
          <p:cNvPicPr>
            <a:picLocks noChangeAspect="1"/>
          </p:cNvPicPr>
          <p:nvPr/>
        </p:nvPicPr>
        <p:blipFill rotWithShape="1">
          <a:blip r:embed="rId4">
            <a:extLst>
              <a:ext uri="{28A0092B-C50C-407E-A947-70E740481C1C}">
                <a14:useLocalDpi xmlns:a14="http://schemas.microsoft.com/office/drawing/2010/main" val="0"/>
              </a:ext>
            </a:extLst>
          </a:blip>
          <a:srcRect l="39030" t="13342" b="65636"/>
          <a:stretch/>
        </p:blipFill>
        <p:spPr>
          <a:xfrm>
            <a:off x="507329" y="914929"/>
            <a:ext cx="3154170" cy="1086297"/>
          </a:xfrm>
          <a:prstGeom prst="rect">
            <a:avLst/>
          </a:prstGeom>
        </p:spPr>
      </p:pic>
    </p:spTree>
    <p:extLst>
      <p:ext uri="{BB962C8B-B14F-4D97-AF65-F5344CB8AC3E}">
        <p14:creationId xmlns:p14="http://schemas.microsoft.com/office/powerpoint/2010/main" val="14102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17</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Evaluation</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文本框 19">
            <a:extLst>
              <a:ext uri="{FF2B5EF4-FFF2-40B4-BE49-F238E27FC236}">
                <a16:creationId xmlns:a16="http://schemas.microsoft.com/office/drawing/2014/main" id="{6F145C40-D845-4923-BD68-7CBA10999786}"/>
              </a:ext>
            </a:extLst>
          </p:cNvPr>
          <p:cNvSpPr txBox="1"/>
          <p:nvPr/>
        </p:nvSpPr>
        <p:spPr>
          <a:xfrm>
            <a:off x="783770" y="1108279"/>
            <a:ext cx="8040915" cy="872034"/>
          </a:xfrm>
          <a:prstGeom prst="rect">
            <a:avLst/>
          </a:prstGeom>
          <a:noFill/>
        </p:spPr>
        <p:txBody>
          <a:bodyPr wrap="square">
            <a:spAutoFit/>
          </a:bodyPr>
          <a:lstStyle/>
          <a:p>
            <a:pPr>
              <a:lnSpc>
                <a:spcPct val="150000"/>
              </a:lnSpc>
            </a:pPr>
            <a:r>
              <a:rPr lang="zh-CN" altLang="en-US" dirty="0"/>
              <a:t>Q</a:t>
            </a:r>
            <a:r>
              <a:rPr lang="en-US" altLang="zh-CN" dirty="0"/>
              <a:t>2</a:t>
            </a:r>
            <a:r>
              <a:rPr lang="zh-CN" altLang="en-US" dirty="0"/>
              <a:t>: </a:t>
            </a:r>
            <a:r>
              <a:rPr lang="en-US" altLang="zh-CN" dirty="0"/>
              <a:t> How is the performance of </a:t>
            </a:r>
            <a:r>
              <a:rPr lang="en-US" altLang="zh-CN" dirty="0" err="1"/>
              <a:t>DeepCrime</a:t>
            </a:r>
            <a:r>
              <a:rPr lang="en-US" altLang="zh-CN" dirty="0"/>
              <a:t> variants with different</a:t>
            </a:r>
          </a:p>
          <a:p>
            <a:pPr>
              <a:lnSpc>
                <a:spcPct val="150000"/>
              </a:lnSpc>
            </a:pPr>
            <a:r>
              <a:rPr lang="en-US" altLang="zh-CN" dirty="0"/>
              <a:t>combinations of key components in the joint framework?</a:t>
            </a:r>
            <a:endParaRPr lang="zh-CN" altLang="en-US" dirty="0"/>
          </a:p>
        </p:txBody>
      </p:sp>
      <p:pic>
        <p:nvPicPr>
          <p:cNvPr id="5" name="图片 4">
            <a:extLst>
              <a:ext uri="{FF2B5EF4-FFF2-40B4-BE49-F238E27FC236}">
                <a16:creationId xmlns:a16="http://schemas.microsoft.com/office/drawing/2014/main" id="{5240113A-AD11-4568-8245-A4E87877DD88}"/>
              </a:ext>
            </a:extLst>
          </p:cNvPr>
          <p:cNvPicPr>
            <a:picLocks noChangeAspect="1"/>
          </p:cNvPicPr>
          <p:nvPr/>
        </p:nvPicPr>
        <p:blipFill rotWithShape="1">
          <a:blip r:embed="rId3"/>
          <a:srcRect r="1190"/>
          <a:stretch/>
        </p:blipFill>
        <p:spPr>
          <a:xfrm>
            <a:off x="300551" y="1980313"/>
            <a:ext cx="8455415" cy="3977801"/>
          </a:xfrm>
          <a:prstGeom prst="rect">
            <a:avLst/>
          </a:prstGeom>
        </p:spPr>
      </p:pic>
    </p:spTree>
    <p:extLst>
      <p:ext uri="{BB962C8B-B14F-4D97-AF65-F5344CB8AC3E}">
        <p14:creationId xmlns:p14="http://schemas.microsoft.com/office/powerpoint/2010/main" val="2834617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18</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Evaluation</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文本框 19">
            <a:extLst>
              <a:ext uri="{FF2B5EF4-FFF2-40B4-BE49-F238E27FC236}">
                <a16:creationId xmlns:a16="http://schemas.microsoft.com/office/drawing/2014/main" id="{6F145C40-D845-4923-BD68-7CBA10999786}"/>
              </a:ext>
            </a:extLst>
          </p:cNvPr>
          <p:cNvSpPr txBox="1"/>
          <p:nvPr/>
        </p:nvSpPr>
        <p:spPr>
          <a:xfrm>
            <a:off x="783771" y="1108279"/>
            <a:ext cx="7395030" cy="872034"/>
          </a:xfrm>
          <a:prstGeom prst="rect">
            <a:avLst/>
          </a:prstGeom>
          <a:noFill/>
        </p:spPr>
        <p:txBody>
          <a:bodyPr wrap="square">
            <a:spAutoFit/>
          </a:bodyPr>
          <a:lstStyle/>
          <a:p>
            <a:pPr>
              <a:lnSpc>
                <a:spcPct val="150000"/>
              </a:lnSpc>
            </a:pPr>
            <a:r>
              <a:rPr lang="zh-CN" altLang="en-US" dirty="0"/>
              <a:t>Q</a:t>
            </a:r>
            <a:r>
              <a:rPr lang="en-US" altLang="zh-CN" dirty="0"/>
              <a:t>3</a:t>
            </a:r>
            <a:r>
              <a:rPr lang="zh-CN" altLang="en-US" dirty="0"/>
              <a:t>: </a:t>
            </a:r>
            <a:r>
              <a:rPr lang="en-US" altLang="zh-CN" dirty="0"/>
              <a:t>How is the interpretation of our </a:t>
            </a:r>
            <a:r>
              <a:rPr lang="en-US" altLang="zh-CN" dirty="0" err="1"/>
              <a:t>DeepCrime</a:t>
            </a:r>
            <a:r>
              <a:rPr lang="en-US" altLang="zh-CN" dirty="0"/>
              <a:t> framework in capturing the unknown temporal relevance when predicting crimes.</a:t>
            </a:r>
            <a:endParaRPr lang="zh-CN" altLang="en-US" dirty="0"/>
          </a:p>
        </p:txBody>
      </p:sp>
      <p:pic>
        <p:nvPicPr>
          <p:cNvPr id="3" name="图片 2">
            <a:extLst>
              <a:ext uri="{FF2B5EF4-FFF2-40B4-BE49-F238E27FC236}">
                <a16:creationId xmlns:a16="http://schemas.microsoft.com/office/drawing/2014/main" id="{E98B8BDB-52BE-40F6-BFA6-49C4526D254C}"/>
              </a:ext>
            </a:extLst>
          </p:cNvPr>
          <p:cNvPicPr>
            <a:picLocks noChangeAspect="1"/>
          </p:cNvPicPr>
          <p:nvPr/>
        </p:nvPicPr>
        <p:blipFill>
          <a:blip r:embed="rId3"/>
          <a:stretch>
            <a:fillRect/>
          </a:stretch>
        </p:blipFill>
        <p:spPr>
          <a:xfrm>
            <a:off x="602344" y="2388765"/>
            <a:ext cx="8106227" cy="3652396"/>
          </a:xfrm>
          <a:prstGeom prst="rect">
            <a:avLst/>
          </a:prstGeom>
        </p:spPr>
      </p:pic>
    </p:spTree>
    <p:extLst>
      <p:ext uri="{BB962C8B-B14F-4D97-AF65-F5344CB8AC3E}">
        <p14:creationId xmlns:p14="http://schemas.microsoft.com/office/powerpoint/2010/main" val="2069497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2A6379DD-D72F-4124-9066-294D2EE045E4}"/>
              </a:ext>
            </a:extLst>
          </p:cNvPr>
          <p:cNvGrpSpPr/>
          <p:nvPr/>
        </p:nvGrpSpPr>
        <p:grpSpPr>
          <a:xfrm>
            <a:off x="199383" y="889807"/>
            <a:ext cx="7411017" cy="5297744"/>
            <a:chOff x="833097" y="875293"/>
            <a:chExt cx="7411017" cy="5297744"/>
          </a:xfrm>
        </p:grpSpPr>
        <p:pic>
          <p:nvPicPr>
            <p:cNvPr id="3" name="图片 2">
              <a:extLst>
                <a:ext uri="{FF2B5EF4-FFF2-40B4-BE49-F238E27FC236}">
                  <a16:creationId xmlns:a16="http://schemas.microsoft.com/office/drawing/2014/main" id="{2A892B44-66B3-4C0E-AEDC-ABDEC01C7939}"/>
                </a:ext>
              </a:extLst>
            </p:cNvPr>
            <p:cNvPicPr>
              <a:picLocks noChangeAspect="1"/>
            </p:cNvPicPr>
            <p:nvPr/>
          </p:nvPicPr>
          <p:blipFill rotWithShape="1">
            <a:blip r:embed="rId3"/>
            <a:srcRect l="2807" b="46455"/>
            <a:stretch/>
          </p:blipFill>
          <p:spPr>
            <a:xfrm>
              <a:off x="957798" y="875293"/>
              <a:ext cx="7286316" cy="5297744"/>
            </a:xfrm>
            <a:prstGeom prst="rect">
              <a:avLst/>
            </a:prstGeom>
          </p:spPr>
        </p:pic>
        <p:pic>
          <p:nvPicPr>
            <p:cNvPr id="5" name="图片 4">
              <a:extLst>
                <a:ext uri="{FF2B5EF4-FFF2-40B4-BE49-F238E27FC236}">
                  <a16:creationId xmlns:a16="http://schemas.microsoft.com/office/drawing/2014/main" id="{4B3888F1-9CD2-48E3-8987-11B3F593763F}"/>
                </a:ext>
              </a:extLst>
            </p:cNvPr>
            <p:cNvPicPr>
              <a:picLocks noChangeAspect="1"/>
            </p:cNvPicPr>
            <p:nvPr/>
          </p:nvPicPr>
          <p:blipFill>
            <a:blip r:embed="rId4"/>
            <a:stretch>
              <a:fillRect/>
            </a:stretch>
          </p:blipFill>
          <p:spPr>
            <a:xfrm>
              <a:off x="921657" y="1650092"/>
              <a:ext cx="365806" cy="333718"/>
            </a:xfrm>
            <a:prstGeom prst="rect">
              <a:avLst/>
            </a:prstGeom>
          </p:spPr>
        </p:pic>
        <p:pic>
          <p:nvPicPr>
            <p:cNvPr id="7" name="图片 6">
              <a:extLst>
                <a:ext uri="{FF2B5EF4-FFF2-40B4-BE49-F238E27FC236}">
                  <a16:creationId xmlns:a16="http://schemas.microsoft.com/office/drawing/2014/main" id="{EBA5C63E-0790-4785-A1F9-296E0BD2F7D5}"/>
                </a:ext>
              </a:extLst>
            </p:cNvPr>
            <p:cNvPicPr>
              <a:picLocks noChangeAspect="1"/>
            </p:cNvPicPr>
            <p:nvPr/>
          </p:nvPicPr>
          <p:blipFill>
            <a:blip r:embed="rId4"/>
            <a:stretch>
              <a:fillRect/>
            </a:stretch>
          </p:blipFill>
          <p:spPr>
            <a:xfrm>
              <a:off x="957798" y="2134960"/>
              <a:ext cx="362944" cy="331107"/>
            </a:xfrm>
            <a:prstGeom prst="rect">
              <a:avLst/>
            </a:prstGeom>
          </p:spPr>
        </p:pic>
        <p:pic>
          <p:nvPicPr>
            <p:cNvPr id="9" name="图片 8">
              <a:extLst>
                <a:ext uri="{FF2B5EF4-FFF2-40B4-BE49-F238E27FC236}">
                  <a16:creationId xmlns:a16="http://schemas.microsoft.com/office/drawing/2014/main" id="{A935C9E7-D5BB-4D46-AFDD-6E15C63BC1D8}"/>
                </a:ext>
              </a:extLst>
            </p:cNvPr>
            <p:cNvPicPr>
              <a:picLocks noChangeAspect="1"/>
            </p:cNvPicPr>
            <p:nvPr/>
          </p:nvPicPr>
          <p:blipFill>
            <a:blip r:embed="rId4"/>
            <a:stretch>
              <a:fillRect/>
            </a:stretch>
          </p:blipFill>
          <p:spPr>
            <a:xfrm>
              <a:off x="921657" y="2862036"/>
              <a:ext cx="496434" cy="495300"/>
            </a:xfrm>
            <a:prstGeom prst="rect">
              <a:avLst/>
            </a:prstGeom>
          </p:spPr>
        </p:pic>
        <p:pic>
          <p:nvPicPr>
            <p:cNvPr id="11" name="图片 10">
              <a:extLst>
                <a:ext uri="{FF2B5EF4-FFF2-40B4-BE49-F238E27FC236}">
                  <a16:creationId xmlns:a16="http://schemas.microsoft.com/office/drawing/2014/main" id="{3FAA3FA6-CACB-487C-8CD9-63CC8F9EEC69}"/>
                </a:ext>
              </a:extLst>
            </p:cNvPr>
            <p:cNvPicPr>
              <a:picLocks noChangeAspect="1"/>
            </p:cNvPicPr>
            <p:nvPr/>
          </p:nvPicPr>
          <p:blipFill>
            <a:blip r:embed="rId4"/>
            <a:stretch>
              <a:fillRect/>
            </a:stretch>
          </p:blipFill>
          <p:spPr>
            <a:xfrm>
              <a:off x="996356" y="4140753"/>
              <a:ext cx="347035" cy="316593"/>
            </a:xfrm>
            <a:prstGeom prst="rect">
              <a:avLst/>
            </a:prstGeom>
          </p:spPr>
        </p:pic>
        <p:pic>
          <p:nvPicPr>
            <p:cNvPr id="13" name="图片 12">
              <a:extLst>
                <a:ext uri="{FF2B5EF4-FFF2-40B4-BE49-F238E27FC236}">
                  <a16:creationId xmlns:a16="http://schemas.microsoft.com/office/drawing/2014/main" id="{6FACC8B4-08CD-4BCD-B855-57441CBB566A}"/>
                </a:ext>
              </a:extLst>
            </p:cNvPr>
            <p:cNvPicPr>
              <a:picLocks noChangeAspect="1"/>
            </p:cNvPicPr>
            <p:nvPr/>
          </p:nvPicPr>
          <p:blipFill>
            <a:blip r:embed="rId4"/>
            <a:stretch>
              <a:fillRect/>
            </a:stretch>
          </p:blipFill>
          <p:spPr>
            <a:xfrm>
              <a:off x="833097" y="4848779"/>
              <a:ext cx="542925" cy="495300"/>
            </a:xfrm>
            <a:prstGeom prst="rect">
              <a:avLst/>
            </a:prstGeom>
          </p:spPr>
        </p:pic>
        <p:pic>
          <p:nvPicPr>
            <p:cNvPr id="15" name="图片 14">
              <a:extLst>
                <a:ext uri="{FF2B5EF4-FFF2-40B4-BE49-F238E27FC236}">
                  <a16:creationId xmlns:a16="http://schemas.microsoft.com/office/drawing/2014/main" id="{43112836-5A5B-41AE-8574-6C4BC680B0E6}"/>
                </a:ext>
              </a:extLst>
            </p:cNvPr>
            <p:cNvPicPr>
              <a:picLocks noChangeAspect="1"/>
            </p:cNvPicPr>
            <p:nvPr/>
          </p:nvPicPr>
          <p:blipFill>
            <a:blip r:embed="rId4"/>
            <a:stretch>
              <a:fillRect/>
            </a:stretch>
          </p:blipFill>
          <p:spPr>
            <a:xfrm>
              <a:off x="996356" y="5806267"/>
              <a:ext cx="386810" cy="352879"/>
            </a:xfrm>
            <a:prstGeom prst="rect">
              <a:avLst/>
            </a:prstGeom>
          </p:spPr>
        </p:pic>
        <p:sp>
          <p:nvSpPr>
            <p:cNvPr id="2" name="文本框 1">
              <a:extLst>
                <a:ext uri="{FF2B5EF4-FFF2-40B4-BE49-F238E27FC236}">
                  <a16:creationId xmlns:a16="http://schemas.microsoft.com/office/drawing/2014/main" id="{878ACB62-A3FD-4765-8685-908F0642E4B9}"/>
                </a:ext>
              </a:extLst>
            </p:cNvPr>
            <p:cNvSpPr txBox="1"/>
            <p:nvPr/>
          </p:nvSpPr>
          <p:spPr>
            <a:xfrm>
              <a:off x="996356" y="1600012"/>
              <a:ext cx="569387" cy="369332"/>
            </a:xfrm>
            <a:prstGeom prst="rect">
              <a:avLst/>
            </a:prstGeom>
            <a:noFill/>
          </p:spPr>
          <p:txBody>
            <a:bodyPr wrap="none" rtlCol="0">
              <a:spAutoFit/>
            </a:bodyPr>
            <a:lstStyle/>
            <a:p>
              <a:r>
                <a:rPr lang="en-US" altLang="zh-CN" dirty="0"/>
                <a:t>[ 1 ]</a:t>
              </a:r>
              <a:endParaRPr lang="zh-CN" altLang="en-US" dirty="0"/>
            </a:p>
          </p:txBody>
        </p:sp>
        <p:sp>
          <p:nvSpPr>
            <p:cNvPr id="22" name="文本框 21">
              <a:extLst>
                <a:ext uri="{FF2B5EF4-FFF2-40B4-BE49-F238E27FC236}">
                  <a16:creationId xmlns:a16="http://schemas.microsoft.com/office/drawing/2014/main" id="{5B55CDE9-9764-4698-8C39-705DEEA36988}"/>
                </a:ext>
              </a:extLst>
            </p:cNvPr>
            <p:cNvSpPr txBox="1"/>
            <p:nvPr/>
          </p:nvSpPr>
          <p:spPr>
            <a:xfrm>
              <a:off x="1003555" y="2024389"/>
              <a:ext cx="569387" cy="369332"/>
            </a:xfrm>
            <a:prstGeom prst="rect">
              <a:avLst/>
            </a:prstGeom>
            <a:noFill/>
          </p:spPr>
          <p:txBody>
            <a:bodyPr wrap="none" rtlCol="0">
              <a:spAutoFit/>
            </a:bodyPr>
            <a:lstStyle/>
            <a:p>
              <a:r>
                <a:rPr lang="en-US" altLang="zh-CN" dirty="0"/>
                <a:t>[ 2 ]</a:t>
              </a:r>
              <a:endParaRPr lang="zh-CN" altLang="en-US" dirty="0"/>
            </a:p>
          </p:txBody>
        </p:sp>
        <p:sp>
          <p:nvSpPr>
            <p:cNvPr id="23" name="文本框 22">
              <a:extLst>
                <a:ext uri="{FF2B5EF4-FFF2-40B4-BE49-F238E27FC236}">
                  <a16:creationId xmlns:a16="http://schemas.microsoft.com/office/drawing/2014/main" id="{054E45AF-D847-423F-9513-FAF4BB6D7A37}"/>
                </a:ext>
              </a:extLst>
            </p:cNvPr>
            <p:cNvSpPr txBox="1"/>
            <p:nvPr/>
          </p:nvSpPr>
          <p:spPr>
            <a:xfrm>
              <a:off x="1003555" y="2942987"/>
              <a:ext cx="569387" cy="369332"/>
            </a:xfrm>
            <a:prstGeom prst="rect">
              <a:avLst/>
            </a:prstGeom>
            <a:noFill/>
          </p:spPr>
          <p:txBody>
            <a:bodyPr wrap="none" rtlCol="0">
              <a:spAutoFit/>
            </a:bodyPr>
            <a:lstStyle/>
            <a:p>
              <a:r>
                <a:rPr lang="en-US" altLang="zh-CN" dirty="0"/>
                <a:t>[ 3 ]</a:t>
              </a:r>
              <a:endParaRPr lang="zh-CN" altLang="en-US" dirty="0"/>
            </a:p>
          </p:txBody>
        </p:sp>
        <p:sp>
          <p:nvSpPr>
            <p:cNvPr id="24" name="文本框 23">
              <a:extLst>
                <a:ext uri="{FF2B5EF4-FFF2-40B4-BE49-F238E27FC236}">
                  <a16:creationId xmlns:a16="http://schemas.microsoft.com/office/drawing/2014/main" id="{92114FF0-98AE-4E6F-B2A5-D693EC62573F}"/>
                </a:ext>
              </a:extLst>
            </p:cNvPr>
            <p:cNvSpPr txBox="1"/>
            <p:nvPr/>
          </p:nvSpPr>
          <p:spPr>
            <a:xfrm>
              <a:off x="996356" y="4114383"/>
              <a:ext cx="569387" cy="369332"/>
            </a:xfrm>
            <a:prstGeom prst="rect">
              <a:avLst/>
            </a:prstGeom>
            <a:noFill/>
          </p:spPr>
          <p:txBody>
            <a:bodyPr wrap="none" rtlCol="0">
              <a:spAutoFit/>
            </a:bodyPr>
            <a:lstStyle/>
            <a:p>
              <a:r>
                <a:rPr lang="en-US" altLang="zh-CN" dirty="0"/>
                <a:t>[ 4 ]</a:t>
              </a:r>
              <a:endParaRPr lang="zh-CN" altLang="en-US" dirty="0"/>
            </a:p>
          </p:txBody>
        </p:sp>
        <p:sp>
          <p:nvSpPr>
            <p:cNvPr id="25" name="文本框 24">
              <a:extLst>
                <a:ext uri="{FF2B5EF4-FFF2-40B4-BE49-F238E27FC236}">
                  <a16:creationId xmlns:a16="http://schemas.microsoft.com/office/drawing/2014/main" id="{B2F8E92E-7E2B-4083-860F-7ACB0D9784FB}"/>
                </a:ext>
              </a:extLst>
            </p:cNvPr>
            <p:cNvSpPr txBox="1"/>
            <p:nvPr/>
          </p:nvSpPr>
          <p:spPr>
            <a:xfrm>
              <a:off x="1003555" y="4911763"/>
              <a:ext cx="569387" cy="369332"/>
            </a:xfrm>
            <a:prstGeom prst="rect">
              <a:avLst/>
            </a:prstGeom>
            <a:noFill/>
          </p:spPr>
          <p:txBody>
            <a:bodyPr wrap="none" rtlCol="0">
              <a:spAutoFit/>
            </a:bodyPr>
            <a:lstStyle/>
            <a:p>
              <a:r>
                <a:rPr lang="en-US" altLang="zh-CN" dirty="0"/>
                <a:t>[ 5 ]</a:t>
              </a:r>
              <a:endParaRPr lang="zh-CN" altLang="en-US" dirty="0"/>
            </a:p>
          </p:txBody>
        </p:sp>
        <p:sp>
          <p:nvSpPr>
            <p:cNvPr id="26" name="文本框 25">
              <a:extLst>
                <a:ext uri="{FF2B5EF4-FFF2-40B4-BE49-F238E27FC236}">
                  <a16:creationId xmlns:a16="http://schemas.microsoft.com/office/drawing/2014/main" id="{BB727895-732F-4344-9509-AAE6125F0E6D}"/>
                </a:ext>
              </a:extLst>
            </p:cNvPr>
            <p:cNvSpPr txBox="1"/>
            <p:nvPr/>
          </p:nvSpPr>
          <p:spPr>
            <a:xfrm>
              <a:off x="1003555" y="5743437"/>
              <a:ext cx="569387" cy="369332"/>
            </a:xfrm>
            <a:prstGeom prst="rect">
              <a:avLst/>
            </a:prstGeom>
            <a:noFill/>
          </p:spPr>
          <p:txBody>
            <a:bodyPr wrap="none" rtlCol="0">
              <a:spAutoFit/>
            </a:bodyPr>
            <a:lstStyle/>
            <a:p>
              <a:r>
                <a:rPr lang="en-US" altLang="zh-CN" dirty="0"/>
                <a:t>[ 6 ]</a:t>
              </a:r>
              <a:endParaRPr lang="zh-CN" altLang="en-US" dirty="0"/>
            </a:p>
          </p:txBody>
        </p:sp>
      </p:grpSp>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19</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Related work</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文本框 28">
            <a:extLst>
              <a:ext uri="{FF2B5EF4-FFF2-40B4-BE49-F238E27FC236}">
                <a16:creationId xmlns:a16="http://schemas.microsoft.com/office/drawing/2014/main" id="{64BA7A24-D58F-4FE5-AA71-04459026788A}"/>
              </a:ext>
            </a:extLst>
          </p:cNvPr>
          <p:cNvSpPr txBox="1"/>
          <p:nvPr/>
        </p:nvSpPr>
        <p:spPr>
          <a:xfrm>
            <a:off x="7016244" y="1415169"/>
            <a:ext cx="2127756" cy="738664"/>
          </a:xfrm>
          <a:prstGeom prst="rect">
            <a:avLst/>
          </a:prstGeom>
          <a:noFill/>
        </p:spPr>
        <p:txBody>
          <a:bodyPr wrap="square">
            <a:spAutoFit/>
          </a:bodyPr>
          <a:lstStyle/>
          <a:p>
            <a:r>
              <a:rPr lang="en-US" altLang="zh-CN" sz="1400" dirty="0"/>
              <a:t>Journal of the American </a:t>
            </a:r>
          </a:p>
          <a:p>
            <a:r>
              <a:rPr lang="en-US" altLang="zh-CN" sz="1400" dirty="0"/>
              <a:t>Statistical Association, 2011</a:t>
            </a:r>
            <a:endParaRPr lang="zh-CN" altLang="en-US" sz="1400" dirty="0"/>
          </a:p>
        </p:txBody>
      </p:sp>
      <p:sp>
        <p:nvSpPr>
          <p:cNvPr id="33" name="文本框 32">
            <a:extLst>
              <a:ext uri="{FF2B5EF4-FFF2-40B4-BE49-F238E27FC236}">
                <a16:creationId xmlns:a16="http://schemas.microsoft.com/office/drawing/2014/main" id="{F02396D0-0C11-400D-A229-47D23AF9F228}"/>
              </a:ext>
            </a:extLst>
          </p:cNvPr>
          <p:cNvSpPr txBox="1"/>
          <p:nvPr/>
        </p:nvSpPr>
        <p:spPr>
          <a:xfrm>
            <a:off x="7016244" y="2170371"/>
            <a:ext cx="4818742" cy="307777"/>
          </a:xfrm>
          <a:prstGeom prst="rect">
            <a:avLst/>
          </a:prstGeom>
          <a:noFill/>
        </p:spPr>
        <p:txBody>
          <a:bodyPr wrap="square">
            <a:spAutoFit/>
          </a:bodyPr>
          <a:lstStyle/>
          <a:p>
            <a:r>
              <a:rPr lang="en-US" altLang="zh-CN" sz="1400" dirty="0"/>
              <a:t> PAKDD, 2014</a:t>
            </a:r>
            <a:endParaRPr lang="zh-CN" altLang="en-US" sz="1400" dirty="0"/>
          </a:p>
        </p:txBody>
      </p:sp>
      <p:sp>
        <p:nvSpPr>
          <p:cNvPr id="37" name="文本框 36">
            <a:extLst>
              <a:ext uri="{FF2B5EF4-FFF2-40B4-BE49-F238E27FC236}">
                <a16:creationId xmlns:a16="http://schemas.microsoft.com/office/drawing/2014/main" id="{72A940A2-3504-4F7B-9A98-B0940199EFF7}"/>
              </a:ext>
            </a:extLst>
          </p:cNvPr>
          <p:cNvSpPr txBox="1"/>
          <p:nvPr/>
        </p:nvSpPr>
        <p:spPr>
          <a:xfrm>
            <a:off x="7016244" y="3233350"/>
            <a:ext cx="5918200" cy="307777"/>
          </a:xfrm>
          <a:prstGeom prst="rect">
            <a:avLst/>
          </a:prstGeom>
          <a:noFill/>
        </p:spPr>
        <p:txBody>
          <a:bodyPr wrap="square">
            <a:spAutoFit/>
          </a:bodyPr>
          <a:lstStyle/>
          <a:p>
            <a:r>
              <a:rPr lang="en-US" altLang="zh-CN" sz="1400" dirty="0"/>
              <a:t>World Wide Web,2018</a:t>
            </a:r>
            <a:endParaRPr lang="zh-CN" altLang="en-US" sz="1400" dirty="0"/>
          </a:p>
        </p:txBody>
      </p:sp>
      <p:sp>
        <p:nvSpPr>
          <p:cNvPr id="41" name="文本框 40">
            <a:extLst>
              <a:ext uri="{FF2B5EF4-FFF2-40B4-BE49-F238E27FC236}">
                <a16:creationId xmlns:a16="http://schemas.microsoft.com/office/drawing/2014/main" id="{B8ACEE6F-FC1B-4686-A413-A9FBF8C3CA26}"/>
              </a:ext>
            </a:extLst>
          </p:cNvPr>
          <p:cNvSpPr txBox="1"/>
          <p:nvPr/>
        </p:nvSpPr>
        <p:spPr>
          <a:xfrm>
            <a:off x="7016243" y="4102528"/>
            <a:ext cx="1561699" cy="615553"/>
          </a:xfrm>
          <a:prstGeom prst="rect">
            <a:avLst/>
          </a:prstGeom>
          <a:noFill/>
        </p:spPr>
        <p:txBody>
          <a:bodyPr wrap="square">
            <a:spAutoFit/>
          </a:bodyPr>
          <a:lstStyle/>
          <a:p>
            <a:r>
              <a:rPr lang="en-US" altLang="zh-CN" sz="2000" dirty="0"/>
              <a:t> </a:t>
            </a:r>
            <a:r>
              <a:rPr lang="en-US" altLang="zh-CN" sz="1400" dirty="0" err="1"/>
              <a:t>Decis</a:t>
            </a:r>
            <a:r>
              <a:rPr lang="en-US" altLang="zh-CN" sz="1400" dirty="0"/>
              <a:t>. Support </a:t>
            </a:r>
          </a:p>
          <a:p>
            <a:r>
              <a:rPr lang="en-US" altLang="zh-CN" sz="1400" dirty="0"/>
              <a:t> Syst,2014</a:t>
            </a:r>
            <a:endParaRPr lang="zh-CN" altLang="en-US" sz="1400" dirty="0"/>
          </a:p>
        </p:txBody>
      </p:sp>
      <p:sp>
        <p:nvSpPr>
          <p:cNvPr id="45" name="文本框 44">
            <a:extLst>
              <a:ext uri="{FF2B5EF4-FFF2-40B4-BE49-F238E27FC236}">
                <a16:creationId xmlns:a16="http://schemas.microsoft.com/office/drawing/2014/main" id="{8911EE45-3EE2-4535-9CB1-6F039FBB243E}"/>
              </a:ext>
            </a:extLst>
          </p:cNvPr>
          <p:cNvSpPr txBox="1"/>
          <p:nvPr/>
        </p:nvSpPr>
        <p:spPr>
          <a:xfrm>
            <a:off x="7016244" y="5021928"/>
            <a:ext cx="6709228" cy="307777"/>
          </a:xfrm>
          <a:prstGeom prst="rect">
            <a:avLst/>
          </a:prstGeom>
          <a:noFill/>
        </p:spPr>
        <p:txBody>
          <a:bodyPr wrap="square">
            <a:spAutoFit/>
          </a:bodyPr>
          <a:lstStyle/>
          <a:p>
            <a:r>
              <a:rPr lang="en-US" altLang="zh-CN" sz="1400" dirty="0"/>
              <a:t>ICMI 2014</a:t>
            </a:r>
            <a:endParaRPr lang="zh-CN" altLang="en-US" sz="1400" dirty="0"/>
          </a:p>
        </p:txBody>
      </p:sp>
      <p:sp>
        <p:nvSpPr>
          <p:cNvPr id="49" name="文本框 48">
            <a:extLst>
              <a:ext uri="{FF2B5EF4-FFF2-40B4-BE49-F238E27FC236}">
                <a16:creationId xmlns:a16="http://schemas.microsoft.com/office/drawing/2014/main" id="{73360A61-4C90-4F25-9002-F645F8DCDF7F}"/>
              </a:ext>
            </a:extLst>
          </p:cNvPr>
          <p:cNvSpPr txBox="1"/>
          <p:nvPr/>
        </p:nvSpPr>
        <p:spPr>
          <a:xfrm>
            <a:off x="7016244" y="5820781"/>
            <a:ext cx="6861628" cy="307777"/>
          </a:xfrm>
          <a:prstGeom prst="rect">
            <a:avLst/>
          </a:prstGeom>
          <a:noFill/>
        </p:spPr>
        <p:txBody>
          <a:bodyPr wrap="square">
            <a:spAutoFit/>
          </a:bodyPr>
          <a:lstStyle/>
          <a:p>
            <a:r>
              <a:rPr lang="en-US" altLang="zh-CN" sz="1400" dirty="0"/>
              <a:t> KDD 2016</a:t>
            </a:r>
            <a:endParaRPr lang="zh-CN" altLang="en-US" sz="1400" dirty="0"/>
          </a:p>
        </p:txBody>
      </p:sp>
    </p:spTree>
    <p:extLst>
      <p:ext uri="{BB962C8B-B14F-4D97-AF65-F5344CB8AC3E}">
        <p14:creationId xmlns:p14="http://schemas.microsoft.com/office/powerpoint/2010/main" val="310816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33">
            <a:extLst>
              <a:ext uri="{FF2B5EF4-FFF2-40B4-BE49-F238E27FC236}">
                <a16:creationId xmlns:a16="http://schemas.microsoft.com/office/drawing/2014/main" id="{1D51D54A-17E9-4D35-A618-F96CCEA3E516}"/>
              </a:ext>
            </a:extLst>
          </p:cNvPr>
          <p:cNvSpPr>
            <a:spLocks noGrp="1"/>
          </p:cNvSpPr>
          <p:nvPr>
            <p:ph type="sldNum" sz="quarter" idx="12"/>
          </p:nvPr>
        </p:nvSpPr>
        <p:spPr/>
        <p:txBody>
          <a:bodyPr/>
          <a:lstStyle/>
          <a:p>
            <a:pPr algn="r"/>
            <a:fld id="{2529C571-CC98-407B-9284-28AFD26ECFE0}" type="slidenum">
              <a:rPr lang="zh-CN" altLang="en-US" smtClean="0"/>
              <a:pPr algn="r"/>
              <a:t>2</a:t>
            </a:fld>
            <a:endParaRPr lang="zh-CN" altLang="en-US"/>
          </a:p>
        </p:txBody>
      </p:sp>
      <p:grpSp>
        <p:nvGrpSpPr>
          <p:cNvPr id="2" name="组合 1">
            <a:extLst>
              <a:ext uri="{FF2B5EF4-FFF2-40B4-BE49-F238E27FC236}">
                <a16:creationId xmlns:a16="http://schemas.microsoft.com/office/drawing/2014/main" id="{4D0F63BD-6DB3-45B0-934D-2773E6C8C3EF}"/>
              </a:ext>
            </a:extLst>
          </p:cNvPr>
          <p:cNvGrpSpPr/>
          <p:nvPr/>
        </p:nvGrpSpPr>
        <p:grpSpPr>
          <a:xfrm>
            <a:off x="1859593" y="730569"/>
            <a:ext cx="6203905" cy="5890202"/>
            <a:chOff x="1695016" y="1054440"/>
            <a:chExt cx="6203905" cy="5890202"/>
          </a:xfrm>
        </p:grpSpPr>
        <p:sp>
          <p:nvSpPr>
            <p:cNvPr id="33" name="文本框 32">
              <a:extLst>
                <a:ext uri="{FF2B5EF4-FFF2-40B4-BE49-F238E27FC236}">
                  <a16:creationId xmlns:a16="http://schemas.microsoft.com/office/drawing/2014/main" id="{323AEA46-D026-4474-B583-337C4C782F14}"/>
                </a:ext>
              </a:extLst>
            </p:cNvPr>
            <p:cNvSpPr txBox="1"/>
            <p:nvPr/>
          </p:nvSpPr>
          <p:spPr>
            <a:xfrm>
              <a:off x="1958828" y="1054440"/>
              <a:ext cx="5940093" cy="5890202"/>
            </a:xfrm>
            <a:prstGeom prst="rect">
              <a:avLst/>
            </a:prstGeom>
            <a:noFill/>
          </p:spPr>
          <p:txBody>
            <a:bodyPr wrap="square" rtlCol="0">
              <a:spAutoFit/>
            </a:bodyPr>
            <a:lstStyle/>
            <a:p>
              <a:pPr lvl="0">
                <a:lnSpc>
                  <a:spcPct val="200000"/>
                </a:lnSpc>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Background</a:t>
              </a:r>
            </a:p>
            <a:p>
              <a:pPr>
                <a:lnSpc>
                  <a:spcPct val="200000"/>
                </a:lnSpc>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	</a:t>
              </a:r>
              <a:r>
                <a:rPr lang="en-US" altLang="zh-CN" sz="2400" b="1" dirty="0">
                  <a:solidFill>
                    <a:srgbClr val="C00000"/>
                  </a:solidFill>
                  <a:latin typeface="思源黑体 CN" panose="020B0500000000000000" pitchFamily="34" charset="-122"/>
                  <a:ea typeface="思源黑体 CN" panose="020B0500000000000000" pitchFamily="34" charset="-122"/>
                </a:rPr>
                <a:t>Crime Prediction</a:t>
              </a:r>
            </a:p>
            <a:p>
              <a:pPr>
                <a:lnSpc>
                  <a:spcPct val="200000"/>
                </a:lnSpc>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	</a:t>
              </a:r>
              <a:r>
                <a:rPr lang="en-US" altLang="zh-CN" sz="2400" b="1" dirty="0">
                  <a:solidFill>
                    <a:srgbClr val="C00000"/>
                  </a:solidFill>
                  <a:latin typeface="思源黑体 CN" panose="020B0500000000000000" pitchFamily="34" charset="-122"/>
                  <a:ea typeface="思源黑体 CN" panose="020B0500000000000000" pitchFamily="34" charset="-122"/>
                </a:rPr>
                <a:t>Challenges</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a:p>
              <a:pPr lvl="0">
                <a:lnSpc>
                  <a:spcPct val="200000"/>
                </a:lnSpc>
                <a:defRPr/>
              </a:pPr>
              <a:r>
                <a:rPr lang="en-US" altLang="zh-CN" sz="2400" b="1" dirty="0" err="1">
                  <a:solidFill>
                    <a:schemeClr val="tx1">
                      <a:lumMod val="85000"/>
                      <a:lumOff val="15000"/>
                    </a:schemeClr>
                  </a:solidFill>
                  <a:latin typeface="思源黑体 CN" panose="020B0500000000000000" pitchFamily="34" charset="-122"/>
                  <a:ea typeface="思源黑体 CN" panose="020B0500000000000000" pitchFamily="34" charset="-122"/>
                  <a:cs typeface="+mn-ea"/>
                </a:rPr>
                <a:t>DeepCrime</a:t>
              </a: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 Model</a:t>
              </a:r>
            </a:p>
            <a:p>
              <a:pPr>
                <a:lnSpc>
                  <a:spcPct val="200000"/>
                </a:lnSpc>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	</a:t>
              </a:r>
              <a:r>
                <a:rPr lang="en-US" altLang="zh-CN" sz="2400" b="1" dirty="0">
                  <a:solidFill>
                    <a:srgbClr val="C00000"/>
                  </a:solidFill>
                  <a:latin typeface="思源黑体 CN" panose="020B0500000000000000" pitchFamily="34" charset="-122"/>
                  <a:ea typeface="思源黑体 CN" panose="020B0500000000000000" pitchFamily="34" charset="-122"/>
                  <a:cs typeface="+mn-ea"/>
                </a:rPr>
                <a:t>Problem Formulation</a:t>
              </a:r>
            </a:p>
            <a:p>
              <a:pPr>
                <a:lnSpc>
                  <a:spcPct val="200000"/>
                </a:lnSpc>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	</a:t>
              </a:r>
              <a:r>
                <a:rPr lang="en-US" altLang="zh-CN" sz="2400" b="1" dirty="0">
                  <a:solidFill>
                    <a:srgbClr val="C00000"/>
                  </a:solidFill>
                  <a:latin typeface="思源黑体 CN" panose="020B0500000000000000" pitchFamily="34" charset="-122"/>
                  <a:ea typeface="思源黑体 CN" panose="020B0500000000000000" pitchFamily="34" charset="-122"/>
                  <a:cs typeface="+mn-ea"/>
                </a:rPr>
                <a:t>Model Formulation</a:t>
              </a:r>
            </a:p>
            <a:p>
              <a:pPr>
                <a:lnSpc>
                  <a:spcPct val="200000"/>
                </a:lnSpc>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Evaluation &amp; Thoughts</a:t>
              </a:r>
            </a:p>
            <a:p>
              <a:pPr>
                <a:lnSpc>
                  <a:spcPct val="200000"/>
                </a:lnSpc>
                <a:defRPr/>
              </a:pP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3" name="组合 2">
              <a:extLst>
                <a:ext uri="{FF2B5EF4-FFF2-40B4-BE49-F238E27FC236}">
                  <a16:creationId xmlns:a16="http://schemas.microsoft.com/office/drawing/2014/main" id="{9354517B-8CD8-4BE4-AC7D-5C05CDB42420}"/>
                </a:ext>
              </a:extLst>
            </p:cNvPr>
            <p:cNvGrpSpPr/>
            <p:nvPr/>
          </p:nvGrpSpPr>
          <p:grpSpPr>
            <a:xfrm>
              <a:off x="1695016" y="1441413"/>
              <a:ext cx="816107" cy="3106080"/>
              <a:chOff x="1308188" y="1978771"/>
              <a:chExt cx="908919" cy="3106080"/>
            </a:xfrm>
          </p:grpSpPr>
          <p:grpSp>
            <p:nvGrpSpPr>
              <p:cNvPr id="35" name="Google Shape;863;p65">
                <a:extLst>
                  <a:ext uri="{FF2B5EF4-FFF2-40B4-BE49-F238E27FC236}">
                    <a16:creationId xmlns:a16="http://schemas.microsoft.com/office/drawing/2014/main" id="{C2DAB2EF-7749-409B-A5E6-460E47A209BC}"/>
                  </a:ext>
                </a:extLst>
              </p:cNvPr>
              <p:cNvGrpSpPr>
                <a:grpSpLocks noChangeAspect="1"/>
              </p:cNvGrpSpPr>
              <p:nvPr/>
            </p:nvGrpSpPr>
            <p:grpSpPr>
              <a:xfrm>
                <a:off x="1308188" y="1978771"/>
                <a:ext cx="211772" cy="180000"/>
                <a:chOff x="4660325" y="1866850"/>
                <a:chExt cx="68350" cy="58100"/>
              </a:xfrm>
            </p:grpSpPr>
            <p:sp>
              <p:nvSpPr>
                <p:cNvPr id="40" name="Google Shape;864;p65">
                  <a:extLst>
                    <a:ext uri="{FF2B5EF4-FFF2-40B4-BE49-F238E27FC236}">
                      <a16:creationId xmlns:a16="http://schemas.microsoft.com/office/drawing/2014/main" id="{7A36B042-99B5-4575-BF97-B594B3EA587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p65">
                  <a:extLst>
                    <a:ext uri="{FF2B5EF4-FFF2-40B4-BE49-F238E27FC236}">
                      <a16:creationId xmlns:a16="http://schemas.microsoft.com/office/drawing/2014/main" id="{CA8F8B21-3D8B-48B1-98D7-2F31FE9177A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63;p65">
                <a:extLst>
                  <a:ext uri="{FF2B5EF4-FFF2-40B4-BE49-F238E27FC236}">
                    <a16:creationId xmlns:a16="http://schemas.microsoft.com/office/drawing/2014/main" id="{B853AA1E-EF1F-4A0F-892B-A267AEB8CB0A}"/>
                  </a:ext>
                </a:extLst>
              </p:cNvPr>
              <p:cNvGrpSpPr>
                <a:grpSpLocks noChangeAspect="1"/>
              </p:cNvGrpSpPr>
              <p:nvPr/>
            </p:nvGrpSpPr>
            <p:grpSpPr>
              <a:xfrm>
                <a:off x="1983456" y="2686067"/>
                <a:ext cx="216249" cy="180000"/>
                <a:chOff x="4874747" y="1859031"/>
                <a:chExt cx="69795" cy="58100"/>
              </a:xfrm>
            </p:grpSpPr>
            <p:sp>
              <p:nvSpPr>
                <p:cNvPr id="43" name="Google Shape;864;p65">
                  <a:extLst>
                    <a:ext uri="{FF2B5EF4-FFF2-40B4-BE49-F238E27FC236}">
                      <a16:creationId xmlns:a16="http://schemas.microsoft.com/office/drawing/2014/main" id="{223BD54D-2F03-4C21-92EC-D7522C9945C6}"/>
                    </a:ext>
                  </a:extLst>
                </p:cNvPr>
                <p:cNvSpPr/>
                <p:nvPr/>
              </p:nvSpPr>
              <p:spPr>
                <a:xfrm>
                  <a:off x="4906842" y="1859031"/>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5;p65">
                  <a:extLst>
                    <a:ext uri="{FF2B5EF4-FFF2-40B4-BE49-F238E27FC236}">
                      <a16:creationId xmlns:a16="http://schemas.microsoft.com/office/drawing/2014/main" id="{3F673383-A7F9-4B0E-BC23-B598A6B8C749}"/>
                    </a:ext>
                  </a:extLst>
                </p:cNvPr>
                <p:cNvSpPr/>
                <p:nvPr/>
              </p:nvSpPr>
              <p:spPr>
                <a:xfrm>
                  <a:off x="4874747" y="1859031"/>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63;p65">
                <a:extLst>
                  <a:ext uri="{FF2B5EF4-FFF2-40B4-BE49-F238E27FC236}">
                    <a16:creationId xmlns:a16="http://schemas.microsoft.com/office/drawing/2014/main" id="{0C85C665-CC86-4760-8412-51236AD8BC30}"/>
                  </a:ext>
                </a:extLst>
              </p:cNvPr>
              <p:cNvGrpSpPr>
                <a:grpSpLocks noChangeAspect="1"/>
              </p:cNvGrpSpPr>
              <p:nvPr/>
            </p:nvGrpSpPr>
            <p:grpSpPr>
              <a:xfrm>
                <a:off x="2000876" y="3441814"/>
                <a:ext cx="216231" cy="184102"/>
                <a:chOff x="4883881" y="1866850"/>
                <a:chExt cx="69789" cy="59424"/>
              </a:xfrm>
            </p:grpSpPr>
            <p:sp>
              <p:nvSpPr>
                <p:cNvPr id="46" name="Google Shape;864;p65">
                  <a:extLst>
                    <a:ext uri="{FF2B5EF4-FFF2-40B4-BE49-F238E27FC236}">
                      <a16:creationId xmlns:a16="http://schemas.microsoft.com/office/drawing/2014/main" id="{CE68904D-F4FB-40E5-8DD1-8CFE00F3A4D1}"/>
                    </a:ext>
                  </a:extLst>
                </p:cNvPr>
                <p:cNvSpPr/>
                <p:nvPr/>
              </p:nvSpPr>
              <p:spPr>
                <a:xfrm>
                  <a:off x="4883881" y="1868174"/>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5;p65">
                  <a:extLst>
                    <a:ext uri="{FF2B5EF4-FFF2-40B4-BE49-F238E27FC236}">
                      <a16:creationId xmlns:a16="http://schemas.microsoft.com/office/drawing/2014/main" id="{565BE10C-73CB-465D-8BFC-21B515263672}"/>
                    </a:ext>
                  </a:extLst>
                </p:cNvPr>
                <p:cNvSpPr/>
                <p:nvPr/>
              </p:nvSpPr>
              <p:spPr>
                <a:xfrm>
                  <a:off x="4915970"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863;p65">
                <a:extLst>
                  <a:ext uri="{FF2B5EF4-FFF2-40B4-BE49-F238E27FC236}">
                    <a16:creationId xmlns:a16="http://schemas.microsoft.com/office/drawing/2014/main" id="{BAC33AD5-E7E5-4CED-AE9B-6B2FAD22051D}"/>
                  </a:ext>
                </a:extLst>
              </p:cNvPr>
              <p:cNvGrpSpPr>
                <a:grpSpLocks noChangeAspect="1"/>
              </p:cNvGrpSpPr>
              <p:nvPr/>
            </p:nvGrpSpPr>
            <p:grpSpPr>
              <a:xfrm>
                <a:off x="2011768" y="4904851"/>
                <a:ext cx="205312" cy="180000"/>
                <a:chOff x="4887406" y="1866850"/>
                <a:chExt cx="66265" cy="58100"/>
              </a:xfrm>
            </p:grpSpPr>
            <p:sp>
              <p:nvSpPr>
                <p:cNvPr id="55" name="Google Shape;864;p65">
                  <a:extLst>
                    <a:ext uri="{FF2B5EF4-FFF2-40B4-BE49-F238E27FC236}">
                      <a16:creationId xmlns:a16="http://schemas.microsoft.com/office/drawing/2014/main" id="{37D77520-4191-426F-BD49-052890BBFBBF}"/>
                    </a:ext>
                  </a:extLst>
                </p:cNvPr>
                <p:cNvSpPr/>
                <p:nvPr/>
              </p:nvSpPr>
              <p:spPr>
                <a:xfrm>
                  <a:off x="4915971"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p65">
                  <a:extLst>
                    <a:ext uri="{FF2B5EF4-FFF2-40B4-BE49-F238E27FC236}">
                      <a16:creationId xmlns:a16="http://schemas.microsoft.com/office/drawing/2014/main" id="{2800D986-64B3-46DD-803B-63D557405946}"/>
                    </a:ext>
                  </a:extLst>
                </p:cNvPr>
                <p:cNvSpPr/>
                <p:nvPr/>
              </p:nvSpPr>
              <p:spPr>
                <a:xfrm>
                  <a:off x="4887406"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 name="组合 25">
            <a:extLst>
              <a:ext uri="{FF2B5EF4-FFF2-40B4-BE49-F238E27FC236}">
                <a16:creationId xmlns:a16="http://schemas.microsoft.com/office/drawing/2014/main" id="{274E771D-8294-48EE-AE0A-C815635D8E21}"/>
              </a:ext>
            </a:extLst>
          </p:cNvPr>
          <p:cNvGrpSpPr/>
          <p:nvPr/>
        </p:nvGrpSpPr>
        <p:grpSpPr>
          <a:xfrm>
            <a:off x="300551" y="229270"/>
            <a:ext cx="3313600" cy="461665"/>
            <a:chOff x="300551" y="229270"/>
            <a:chExt cx="3313600" cy="461665"/>
          </a:xfrm>
        </p:grpSpPr>
        <p:sp>
          <p:nvSpPr>
            <p:cNvPr id="27" name="文本框 26">
              <a:extLst>
                <a:ext uri="{FF2B5EF4-FFF2-40B4-BE49-F238E27FC236}">
                  <a16:creationId xmlns:a16="http://schemas.microsoft.com/office/drawing/2014/main" id="{CDC8AC15-33FC-4529-87F2-5AC0E0F3B06F}"/>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a:solidFill>
                    <a:schemeClr val="bg1"/>
                  </a:solidFill>
                  <a:latin typeface="思源黑体 CN" panose="020B0500000000000000" pitchFamily="34" charset="-122"/>
                  <a:ea typeface="思源黑体 CN" panose="020B0500000000000000" pitchFamily="34" charset="-122"/>
                  <a:cs typeface="+mn-ea"/>
                </a:rPr>
                <a:t>Outline</a:t>
              </a:r>
            </a:p>
          </p:txBody>
        </p:sp>
        <p:grpSp>
          <p:nvGrpSpPr>
            <p:cNvPr id="36" name="Google Shape;863;p65">
              <a:extLst>
                <a:ext uri="{FF2B5EF4-FFF2-40B4-BE49-F238E27FC236}">
                  <a16:creationId xmlns:a16="http://schemas.microsoft.com/office/drawing/2014/main" id="{28F17E0A-04D6-4E9A-8083-2861793D28B8}"/>
                </a:ext>
              </a:extLst>
            </p:cNvPr>
            <p:cNvGrpSpPr>
              <a:grpSpLocks noChangeAspect="1"/>
            </p:cNvGrpSpPr>
            <p:nvPr/>
          </p:nvGrpSpPr>
          <p:grpSpPr>
            <a:xfrm>
              <a:off x="300551" y="352103"/>
              <a:ext cx="254127" cy="216000"/>
              <a:chOff x="4660325" y="1866850"/>
              <a:chExt cx="68350" cy="58100"/>
            </a:xfrm>
          </p:grpSpPr>
          <p:sp>
            <p:nvSpPr>
              <p:cNvPr id="37" name="Google Shape;864;p65">
                <a:extLst>
                  <a:ext uri="{FF2B5EF4-FFF2-40B4-BE49-F238E27FC236}">
                    <a16:creationId xmlns:a16="http://schemas.microsoft.com/office/drawing/2014/main" id="{24324BA9-5F0C-4AF9-AFA6-5E09D9C8365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65">
                <a:extLst>
                  <a:ext uri="{FF2B5EF4-FFF2-40B4-BE49-F238E27FC236}">
                    <a16:creationId xmlns:a16="http://schemas.microsoft.com/office/drawing/2014/main" id="{38E4B025-D752-4FDB-853E-8E4AB0D776A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865;p65">
            <a:extLst>
              <a:ext uri="{FF2B5EF4-FFF2-40B4-BE49-F238E27FC236}">
                <a16:creationId xmlns:a16="http://schemas.microsoft.com/office/drawing/2014/main" id="{BE400BA3-1194-4467-9128-C627E1B5C86F}"/>
              </a:ext>
            </a:extLst>
          </p:cNvPr>
          <p:cNvSpPr/>
          <p:nvPr/>
        </p:nvSpPr>
        <p:spPr>
          <a:xfrm>
            <a:off x="1960620" y="3291476"/>
            <a:ext cx="104880" cy="1800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5;p65">
            <a:extLst>
              <a:ext uri="{FF2B5EF4-FFF2-40B4-BE49-F238E27FC236}">
                <a16:creationId xmlns:a16="http://schemas.microsoft.com/office/drawing/2014/main" id="{8B8B53E4-D8E4-4C70-9B3A-3EB6688987F6}"/>
              </a:ext>
            </a:extLst>
          </p:cNvPr>
          <p:cNvSpPr/>
          <p:nvPr/>
        </p:nvSpPr>
        <p:spPr>
          <a:xfrm>
            <a:off x="1871348" y="3291476"/>
            <a:ext cx="104880" cy="1800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5;p65">
            <a:extLst>
              <a:ext uri="{FF2B5EF4-FFF2-40B4-BE49-F238E27FC236}">
                <a16:creationId xmlns:a16="http://schemas.microsoft.com/office/drawing/2014/main" id="{6003DF0C-DA18-4F57-AC07-7A00A9526AD8}"/>
              </a:ext>
            </a:extLst>
          </p:cNvPr>
          <p:cNvSpPr/>
          <p:nvPr/>
        </p:nvSpPr>
        <p:spPr>
          <a:xfrm>
            <a:off x="2572042" y="4809441"/>
            <a:ext cx="104880" cy="1800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5;p65">
            <a:extLst>
              <a:ext uri="{FF2B5EF4-FFF2-40B4-BE49-F238E27FC236}">
                <a16:creationId xmlns:a16="http://schemas.microsoft.com/office/drawing/2014/main" id="{5266DB70-545F-4B20-918C-72C733E9CFFD}"/>
              </a:ext>
            </a:extLst>
          </p:cNvPr>
          <p:cNvSpPr/>
          <p:nvPr/>
        </p:nvSpPr>
        <p:spPr>
          <a:xfrm>
            <a:off x="2465908" y="4809441"/>
            <a:ext cx="104880" cy="1800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5;p65">
            <a:extLst>
              <a:ext uri="{FF2B5EF4-FFF2-40B4-BE49-F238E27FC236}">
                <a16:creationId xmlns:a16="http://schemas.microsoft.com/office/drawing/2014/main" id="{CC6E5CF7-6343-41BE-8720-6A0285CD4C57}"/>
              </a:ext>
            </a:extLst>
          </p:cNvPr>
          <p:cNvSpPr/>
          <p:nvPr/>
        </p:nvSpPr>
        <p:spPr>
          <a:xfrm>
            <a:off x="1979534" y="5560458"/>
            <a:ext cx="104880" cy="1800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p65">
            <a:extLst>
              <a:ext uri="{FF2B5EF4-FFF2-40B4-BE49-F238E27FC236}">
                <a16:creationId xmlns:a16="http://schemas.microsoft.com/office/drawing/2014/main" id="{DA24B105-0588-4936-A635-34AADF71F86E}"/>
              </a:ext>
            </a:extLst>
          </p:cNvPr>
          <p:cNvSpPr/>
          <p:nvPr/>
        </p:nvSpPr>
        <p:spPr>
          <a:xfrm>
            <a:off x="1880970" y="5560458"/>
            <a:ext cx="104880" cy="1800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055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20</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Related work</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组合 3">
            <a:extLst>
              <a:ext uri="{FF2B5EF4-FFF2-40B4-BE49-F238E27FC236}">
                <a16:creationId xmlns:a16="http://schemas.microsoft.com/office/drawing/2014/main" id="{90ABEE7A-DDCF-427E-A13D-DBD02BE5FD81}"/>
              </a:ext>
            </a:extLst>
          </p:cNvPr>
          <p:cNvGrpSpPr/>
          <p:nvPr/>
        </p:nvGrpSpPr>
        <p:grpSpPr>
          <a:xfrm>
            <a:off x="300551" y="1582626"/>
            <a:ext cx="7516435" cy="4629484"/>
            <a:chOff x="787211" y="1544176"/>
            <a:chExt cx="7516435" cy="4629484"/>
          </a:xfrm>
        </p:grpSpPr>
        <p:pic>
          <p:nvPicPr>
            <p:cNvPr id="27" name="图片 26">
              <a:extLst>
                <a:ext uri="{FF2B5EF4-FFF2-40B4-BE49-F238E27FC236}">
                  <a16:creationId xmlns:a16="http://schemas.microsoft.com/office/drawing/2014/main" id="{12ED3B4E-4842-4FDD-846D-DE100EA87FB3}"/>
                </a:ext>
              </a:extLst>
            </p:cNvPr>
            <p:cNvPicPr>
              <a:picLocks noChangeAspect="1"/>
            </p:cNvPicPr>
            <p:nvPr/>
          </p:nvPicPr>
          <p:blipFill rotWithShape="1">
            <a:blip r:embed="rId3"/>
            <a:srcRect t="53651"/>
            <a:stretch/>
          </p:blipFill>
          <p:spPr>
            <a:xfrm>
              <a:off x="787211" y="1575821"/>
              <a:ext cx="7516435" cy="4597839"/>
            </a:xfrm>
            <a:prstGeom prst="rect">
              <a:avLst/>
            </a:prstGeom>
          </p:spPr>
        </p:pic>
        <p:pic>
          <p:nvPicPr>
            <p:cNvPr id="5" name="图片 4">
              <a:extLst>
                <a:ext uri="{FF2B5EF4-FFF2-40B4-BE49-F238E27FC236}">
                  <a16:creationId xmlns:a16="http://schemas.microsoft.com/office/drawing/2014/main" id="{4B3888F1-9CD2-48E3-8987-11B3F593763F}"/>
                </a:ext>
              </a:extLst>
            </p:cNvPr>
            <p:cNvPicPr>
              <a:picLocks noChangeAspect="1"/>
            </p:cNvPicPr>
            <p:nvPr/>
          </p:nvPicPr>
          <p:blipFill>
            <a:blip r:embed="rId4"/>
            <a:stretch>
              <a:fillRect/>
            </a:stretch>
          </p:blipFill>
          <p:spPr>
            <a:xfrm>
              <a:off x="1031577" y="1620799"/>
              <a:ext cx="365806" cy="333718"/>
            </a:xfrm>
            <a:prstGeom prst="rect">
              <a:avLst/>
            </a:prstGeom>
          </p:spPr>
        </p:pic>
        <p:pic>
          <p:nvPicPr>
            <p:cNvPr id="7" name="图片 6">
              <a:extLst>
                <a:ext uri="{FF2B5EF4-FFF2-40B4-BE49-F238E27FC236}">
                  <a16:creationId xmlns:a16="http://schemas.microsoft.com/office/drawing/2014/main" id="{EBA5C63E-0790-4785-A1F9-296E0BD2F7D5}"/>
                </a:ext>
              </a:extLst>
            </p:cNvPr>
            <p:cNvPicPr>
              <a:picLocks noChangeAspect="1"/>
            </p:cNvPicPr>
            <p:nvPr/>
          </p:nvPicPr>
          <p:blipFill>
            <a:blip r:embed="rId4"/>
            <a:stretch>
              <a:fillRect/>
            </a:stretch>
          </p:blipFill>
          <p:spPr>
            <a:xfrm>
              <a:off x="957798" y="2134960"/>
              <a:ext cx="362944" cy="331107"/>
            </a:xfrm>
            <a:prstGeom prst="rect">
              <a:avLst/>
            </a:prstGeom>
          </p:spPr>
        </p:pic>
        <p:pic>
          <p:nvPicPr>
            <p:cNvPr id="9" name="图片 8">
              <a:extLst>
                <a:ext uri="{FF2B5EF4-FFF2-40B4-BE49-F238E27FC236}">
                  <a16:creationId xmlns:a16="http://schemas.microsoft.com/office/drawing/2014/main" id="{A935C9E7-D5BB-4D46-AFDD-6E15C63BC1D8}"/>
                </a:ext>
              </a:extLst>
            </p:cNvPr>
            <p:cNvPicPr>
              <a:picLocks noChangeAspect="1"/>
            </p:cNvPicPr>
            <p:nvPr/>
          </p:nvPicPr>
          <p:blipFill>
            <a:blip r:embed="rId4"/>
            <a:stretch>
              <a:fillRect/>
            </a:stretch>
          </p:blipFill>
          <p:spPr>
            <a:xfrm>
              <a:off x="921657" y="2862036"/>
              <a:ext cx="496434" cy="495300"/>
            </a:xfrm>
            <a:prstGeom prst="rect">
              <a:avLst/>
            </a:prstGeom>
          </p:spPr>
        </p:pic>
        <p:pic>
          <p:nvPicPr>
            <p:cNvPr id="11" name="图片 10">
              <a:extLst>
                <a:ext uri="{FF2B5EF4-FFF2-40B4-BE49-F238E27FC236}">
                  <a16:creationId xmlns:a16="http://schemas.microsoft.com/office/drawing/2014/main" id="{3FAA3FA6-CACB-487C-8CD9-63CC8F9EEC69}"/>
                </a:ext>
              </a:extLst>
            </p:cNvPr>
            <p:cNvPicPr>
              <a:picLocks noChangeAspect="1"/>
            </p:cNvPicPr>
            <p:nvPr/>
          </p:nvPicPr>
          <p:blipFill>
            <a:blip r:embed="rId4"/>
            <a:stretch>
              <a:fillRect/>
            </a:stretch>
          </p:blipFill>
          <p:spPr>
            <a:xfrm>
              <a:off x="1070646" y="3994431"/>
              <a:ext cx="347035" cy="316593"/>
            </a:xfrm>
            <a:prstGeom prst="rect">
              <a:avLst/>
            </a:prstGeom>
          </p:spPr>
        </p:pic>
        <p:pic>
          <p:nvPicPr>
            <p:cNvPr id="13" name="图片 12">
              <a:extLst>
                <a:ext uri="{FF2B5EF4-FFF2-40B4-BE49-F238E27FC236}">
                  <a16:creationId xmlns:a16="http://schemas.microsoft.com/office/drawing/2014/main" id="{6FACC8B4-08CD-4BCD-B855-57441CBB566A}"/>
                </a:ext>
              </a:extLst>
            </p:cNvPr>
            <p:cNvPicPr>
              <a:picLocks noChangeAspect="1"/>
            </p:cNvPicPr>
            <p:nvPr/>
          </p:nvPicPr>
          <p:blipFill>
            <a:blip r:embed="rId4"/>
            <a:stretch>
              <a:fillRect/>
            </a:stretch>
          </p:blipFill>
          <p:spPr>
            <a:xfrm>
              <a:off x="874756" y="5310967"/>
              <a:ext cx="542925" cy="495300"/>
            </a:xfrm>
            <a:prstGeom prst="rect">
              <a:avLst/>
            </a:prstGeom>
          </p:spPr>
        </p:pic>
        <p:pic>
          <p:nvPicPr>
            <p:cNvPr id="15" name="图片 14">
              <a:extLst>
                <a:ext uri="{FF2B5EF4-FFF2-40B4-BE49-F238E27FC236}">
                  <a16:creationId xmlns:a16="http://schemas.microsoft.com/office/drawing/2014/main" id="{43112836-5A5B-41AE-8574-6C4BC680B0E6}"/>
                </a:ext>
              </a:extLst>
            </p:cNvPr>
            <p:cNvPicPr>
              <a:picLocks noChangeAspect="1"/>
            </p:cNvPicPr>
            <p:nvPr/>
          </p:nvPicPr>
          <p:blipFill>
            <a:blip r:embed="rId4"/>
            <a:stretch>
              <a:fillRect/>
            </a:stretch>
          </p:blipFill>
          <p:spPr>
            <a:xfrm>
              <a:off x="1010573" y="4829846"/>
              <a:ext cx="386810" cy="352879"/>
            </a:xfrm>
            <a:prstGeom prst="rect">
              <a:avLst/>
            </a:prstGeom>
          </p:spPr>
        </p:pic>
        <p:sp>
          <p:nvSpPr>
            <p:cNvPr id="2" name="文本框 1">
              <a:extLst>
                <a:ext uri="{FF2B5EF4-FFF2-40B4-BE49-F238E27FC236}">
                  <a16:creationId xmlns:a16="http://schemas.microsoft.com/office/drawing/2014/main" id="{878ACB62-A3FD-4765-8685-908F0642E4B9}"/>
                </a:ext>
              </a:extLst>
            </p:cNvPr>
            <p:cNvSpPr txBox="1"/>
            <p:nvPr/>
          </p:nvSpPr>
          <p:spPr>
            <a:xfrm>
              <a:off x="975861" y="1544176"/>
              <a:ext cx="569387" cy="369332"/>
            </a:xfrm>
            <a:prstGeom prst="rect">
              <a:avLst/>
            </a:prstGeom>
            <a:noFill/>
          </p:spPr>
          <p:txBody>
            <a:bodyPr wrap="none" rtlCol="0">
              <a:spAutoFit/>
            </a:bodyPr>
            <a:lstStyle/>
            <a:p>
              <a:r>
                <a:rPr lang="en-US" altLang="zh-CN" dirty="0"/>
                <a:t>[ 1 ]</a:t>
              </a:r>
              <a:endParaRPr lang="zh-CN" altLang="en-US" dirty="0"/>
            </a:p>
          </p:txBody>
        </p:sp>
        <p:sp>
          <p:nvSpPr>
            <p:cNvPr id="22" name="文本框 21">
              <a:extLst>
                <a:ext uri="{FF2B5EF4-FFF2-40B4-BE49-F238E27FC236}">
                  <a16:creationId xmlns:a16="http://schemas.microsoft.com/office/drawing/2014/main" id="{5B55CDE9-9764-4698-8C39-705DEEA36988}"/>
                </a:ext>
              </a:extLst>
            </p:cNvPr>
            <p:cNvSpPr txBox="1"/>
            <p:nvPr/>
          </p:nvSpPr>
          <p:spPr>
            <a:xfrm>
              <a:off x="1003555" y="2024389"/>
              <a:ext cx="569387" cy="369332"/>
            </a:xfrm>
            <a:prstGeom prst="rect">
              <a:avLst/>
            </a:prstGeom>
            <a:noFill/>
          </p:spPr>
          <p:txBody>
            <a:bodyPr wrap="none" rtlCol="0">
              <a:spAutoFit/>
            </a:bodyPr>
            <a:lstStyle/>
            <a:p>
              <a:r>
                <a:rPr lang="en-US" altLang="zh-CN" dirty="0"/>
                <a:t>[ 2 ]</a:t>
              </a:r>
              <a:endParaRPr lang="zh-CN" altLang="en-US" dirty="0"/>
            </a:p>
          </p:txBody>
        </p:sp>
        <p:sp>
          <p:nvSpPr>
            <p:cNvPr id="23" name="文本框 22">
              <a:extLst>
                <a:ext uri="{FF2B5EF4-FFF2-40B4-BE49-F238E27FC236}">
                  <a16:creationId xmlns:a16="http://schemas.microsoft.com/office/drawing/2014/main" id="{054E45AF-D847-423F-9513-FAF4BB6D7A37}"/>
                </a:ext>
              </a:extLst>
            </p:cNvPr>
            <p:cNvSpPr txBox="1"/>
            <p:nvPr/>
          </p:nvSpPr>
          <p:spPr>
            <a:xfrm>
              <a:off x="996355" y="2756322"/>
              <a:ext cx="569387" cy="369332"/>
            </a:xfrm>
            <a:prstGeom prst="rect">
              <a:avLst/>
            </a:prstGeom>
            <a:noFill/>
          </p:spPr>
          <p:txBody>
            <a:bodyPr wrap="none" rtlCol="0">
              <a:spAutoFit/>
            </a:bodyPr>
            <a:lstStyle/>
            <a:p>
              <a:r>
                <a:rPr lang="en-US" altLang="zh-CN" dirty="0"/>
                <a:t>[ 3 ]</a:t>
              </a:r>
              <a:endParaRPr lang="zh-CN" altLang="en-US" dirty="0"/>
            </a:p>
          </p:txBody>
        </p:sp>
        <p:sp>
          <p:nvSpPr>
            <p:cNvPr id="24" name="文本框 23">
              <a:extLst>
                <a:ext uri="{FF2B5EF4-FFF2-40B4-BE49-F238E27FC236}">
                  <a16:creationId xmlns:a16="http://schemas.microsoft.com/office/drawing/2014/main" id="{92114FF0-98AE-4E6F-B2A5-D693EC62573F}"/>
                </a:ext>
              </a:extLst>
            </p:cNvPr>
            <p:cNvSpPr txBox="1"/>
            <p:nvPr/>
          </p:nvSpPr>
          <p:spPr>
            <a:xfrm>
              <a:off x="1006150" y="3971145"/>
              <a:ext cx="569387" cy="369332"/>
            </a:xfrm>
            <a:prstGeom prst="rect">
              <a:avLst/>
            </a:prstGeom>
            <a:noFill/>
          </p:spPr>
          <p:txBody>
            <a:bodyPr wrap="none" rtlCol="0">
              <a:spAutoFit/>
            </a:bodyPr>
            <a:lstStyle/>
            <a:p>
              <a:r>
                <a:rPr lang="en-US" altLang="zh-CN" dirty="0"/>
                <a:t>[ 4 ]</a:t>
              </a:r>
              <a:endParaRPr lang="zh-CN" altLang="en-US" dirty="0"/>
            </a:p>
          </p:txBody>
        </p:sp>
        <p:sp>
          <p:nvSpPr>
            <p:cNvPr id="25" name="文本框 24">
              <a:extLst>
                <a:ext uri="{FF2B5EF4-FFF2-40B4-BE49-F238E27FC236}">
                  <a16:creationId xmlns:a16="http://schemas.microsoft.com/office/drawing/2014/main" id="{B2F8E92E-7E2B-4083-860F-7ACB0D9784FB}"/>
                </a:ext>
              </a:extLst>
            </p:cNvPr>
            <p:cNvSpPr txBox="1"/>
            <p:nvPr/>
          </p:nvSpPr>
          <p:spPr>
            <a:xfrm>
              <a:off x="1031577" y="4808857"/>
              <a:ext cx="569387" cy="369332"/>
            </a:xfrm>
            <a:prstGeom prst="rect">
              <a:avLst/>
            </a:prstGeom>
            <a:noFill/>
          </p:spPr>
          <p:txBody>
            <a:bodyPr wrap="none" rtlCol="0">
              <a:spAutoFit/>
            </a:bodyPr>
            <a:lstStyle/>
            <a:p>
              <a:r>
                <a:rPr lang="en-US" altLang="zh-CN" dirty="0"/>
                <a:t>[ 5 ]</a:t>
              </a:r>
              <a:endParaRPr lang="zh-CN" altLang="en-US" dirty="0"/>
            </a:p>
          </p:txBody>
        </p:sp>
        <p:sp>
          <p:nvSpPr>
            <p:cNvPr id="26" name="文本框 25">
              <a:extLst>
                <a:ext uri="{FF2B5EF4-FFF2-40B4-BE49-F238E27FC236}">
                  <a16:creationId xmlns:a16="http://schemas.microsoft.com/office/drawing/2014/main" id="{BB727895-732F-4344-9509-AAE6125F0E6D}"/>
                </a:ext>
              </a:extLst>
            </p:cNvPr>
            <p:cNvSpPr txBox="1"/>
            <p:nvPr/>
          </p:nvSpPr>
          <p:spPr>
            <a:xfrm>
              <a:off x="1031577" y="5435966"/>
              <a:ext cx="569387" cy="369332"/>
            </a:xfrm>
            <a:prstGeom prst="rect">
              <a:avLst/>
            </a:prstGeom>
            <a:noFill/>
          </p:spPr>
          <p:txBody>
            <a:bodyPr wrap="none" rtlCol="0">
              <a:spAutoFit/>
            </a:bodyPr>
            <a:lstStyle/>
            <a:p>
              <a:r>
                <a:rPr lang="en-US" altLang="zh-CN" dirty="0"/>
                <a:t>[ 6 ]</a:t>
              </a:r>
              <a:endParaRPr lang="zh-CN" altLang="en-US" dirty="0"/>
            </a:p>
          </p:txBody>
        </p:sp>
      </p:grpSp>
      <p:pic>
        <p:nvPicPr>
          <p:cNvPr id="8" name="图片 7">
            <a:extLst>
              <a:ext uri="{FF2B5EF4-FFF2-40B4-BE49-F238E27FC236}">
                <a16:creationId xmlns:a16="http://schemas.microsoft.com/office/drawing/2014/main" id="{6967152F-2A46-4C42-92C3-8358833A7668}"/>
              </a:ext>
            </a:extLst>
          </p:cNvPr>
          <p:cNvPicPr>
            <a:picLocks noChangeAspect="1"/>
          </p:cNvPicPr>
          <p:nvPr/>
        </p:nvPicPr>
        <p:blipFill>
          <a:blip r:embed="rId5"/>
          <a:stretch>
            <a:fillRect/>
          </a:stretch>
        </p:blipFill>
        <p:spPr>
          <a:xfrm>
            <a:off x="388096" y="893335"/>
            <a:ext cx="7039573" cy="689291"/>
          </a:xfrm>
          <a:prstGeom prst="rect">
            <a:avLst/>
          </a:prstGeom>
        </p:spPr>
      </p:pic>
      <p:pic>
        <p:nvPicPr>
          <p:cNvPr id="12" name="图片 11">
            <a:extLst>
              <a:ext uri="{FF2B5EF4-FFF2-40B4-BE49-F238E27FC236}">
                <a16:creationId xmlns:a16="http://schemas.microsoft.com/office/drawing/2014/main" id="{D5F396AF-F994-4819-8003-527DE76E7159}"/>
              </a:ext>
            </a:extLst>
          </p:cNvPr>
          <p:cNvPicPr>
            <a:picLocks noChangeAspect="1"/>
          </p:cNvPicPr>
          <p:nvPr/>
        </p:nvPicPr>
        <p:blipFill>
          <a:blip r:embed="rId6"/>
          <a:stretch>
            <a:fillRect/>
          </a:stretch>
        </p:blipFill>
        <p:spPr>
          <a:xfrm>
            <a:off x="3428413" y="6037942"/>
            <a:ext cx="371475" cy="220327"/>
          </a:xfrm>
          <a:prstGeom prst="rect">
            <a:avLst/>
          </a:prstGeom>
        </p:spPr>
      </p:pic>
      <p:sp>
        <p:nvSpPr>
          <p:cNvPr id="29" name="文本框 28">
            <a:extLst>
              <a:ext uri="{FF2B5EF4-FFF2-40B4-BE49-F238E27FC236}">
                <a16:creationId xmlns:a16="http://schemas.microsoft.com/office/drawing/2014/main" id="{C73D8783-7B8B-4D82-9CAA-11C01519A41F}"/>
              </a:ext>
            </a:extLst>
          </p:cNvPr>
          <p:cNvSpPr txBox="1"/>
          <p:nvPr/>
        </p:nvSpPr>
        <p:spPr>
          <a:xfrm>
            <a:off x="7344228" y="1614271"/>
            <a:ext cx="4572000" cy="369332"/>
          </a:xfrm>
          <a:prstGeom prst="rect">
            <a:avLst/>
          </a:prstGeom>
          <a:noFill/>
        </p:spPr>
        <p:txBody>
          <a:bodyPr wrap="square">
            <a:spAutoFit/>
          </a:bodyPr>
          <a:lstStyle/>
          <a:p>
            <a:r>
              <a:rPr lang="en-US" altLang="zh-CN" dirty="0"/>
              <a:t>ICDM,2018</a:t>
            </a:r>
            <a:endParaRPr lang="zh-CN" altLang="en-US" dirty="0"/>
          </a:p>
        </p:txBody>
      </p:sp>
      <p:sp>
        <p:nvSpPr>
          <p:cNvPr id="33" name="文本框 32">
            <a:extLst>
              <a:ext uri="{FF2B5EF4-FFF2-40B4-BE49-F238E27FC236}">
                <a16:creationId xmlns:a16="http://schemas.microsoft.com/office/drawing/2014/main" id="{B16E4D65-BCFE-45CB-87CC-18097D1624D9}"/>
              </a:ext>
            </a:extLst>
          </p:cNvPr>
          <p:cNvSpPr txBox="1"/>
          <p:nvPr/>
        </p:nvSpPr>
        <p:spPr>
          <a:xfrm>
            <a:off x="7344228" y="5476128"/>
            <a:ext cx="1522663" cy="369332"/>
          </a:xfrm>
          <a:prstGeom prst="rect">
            <a:avLst/>
          </a:prstGeom>
          <a:noFill/>
        </p:spPr>
        <p:txBody>
          <a:bodyPr wrap="square">
            <a:spAutoFit/>
          </a:bodyPr>
          <a:lstStyle/>
          <a:p>
            <a:r>
              <a:rPr lang="en-US" altLang="zh-CN" dirty="0"/>
              <a:t> SBP,2012</a:t>
            </a:r>
            <a:endParaRPr lang="zh-CN" altLang="en-US" dirty="0"/>
          </a:p>
        </p:txBody>
      </p:sp>
      <p:sp>
        <p:nvSpPr>
          <p:cNvPr id="35" name="文本框 34">
            <a:extLst>
              <a:ext uri="{FF2B5EF4-FFF2-40B4-BE49-F238E27FC236}">
                <a16:creationId xmlns:a16="http://schemas.microsoft.com/office/drawing/2014/main" id="{1CA8D472-9A35-41D7-BAA6-C15B8A93625E}"/>
              </a:ext>
            </a:extLst>
          </p:cNvPr>
          <p:cNvSpPr txBox="1"/>
          <p:nvPr/>
        </p:nvSpPr>
        <p:spPr>
          <a:xfrm>
            <a:off x="7375593" y="2135185"/>
            <a:ext cx="1651000" cy="369332"/>
          </a:xfrm>
          <a:prstGeom prst="rect">
            <a:avLst/>
          </a:prstGeom>
          <a:noFill/>
        </p:spPr>
        <p:txBody>
          <a:bodyPr wrap="square">
            <a:spAutoFit/>
          </a:bodyPr>
          <a:lstStyle/>
          <a:p>
            <a:r>
              <a:rPr lang="en-US" altLang="zh-CN" dirty="0"/>
              <a:t>IJCAI, 2019</a:t>
            </a:r>
            <a:endParaRPr lang="zh-CN" altLang="en-US" dirty="0"/>
          </a:p>
        </p:txBody>
      </p:sp>
      <p:sp>
        <p:nvSpPr>
          <p:cNvPr id="36" name="文本框 35">
            <a:extLst>
              <a:ext uri="{FF2B5EF4-FFF2-40B4-BE49-F238E27FC236}">
                <a16:creationId xmlns:a16="http://schemas.microsoft.com/office/drawing/2014/main" id="{402CF3EA-C69E-4695-B470-A117FAD4827C}"/>
              </a:ext>
            </a:extLst>
          </p:cNvPr>
          <p:cNvSpPr txBox="1"/>
          <p:nvPr/>
        </p:nvSpPr>
        <p:spPr>
          <a:xfrm>
            <a:off x="7362628" y="2764689"/>
            <a:ext cx="1651000" cy="369332"/>
          </a:xfrm>
          <a:prstGeom prst="rect">
            <a:avLst/>
          </a:prstGeom>
          <a:noFill/>
        </p:spPr>
        <p:txBody>
          <a:bodyPr wrap="square">
            <a:spAutoFit/>
          </a:bodyPr>
          <a:lstStyle/>
          <a:p>
            <a:r>
              <a:rPr lang="en-US" altLang="zh-CN" dirty="0"/>
              <a:t>CIKM, 2018</a:t>
            </a:r>
            <a:endParaRPr lang="zh-CN" altLang="en-US" dirty="0"/>
          </a:p>
        </p:txBody>
      </p:sp>
      <p:sp>
        <p:nvSpPr>
          <p:cNvPr id="40" name="文本框 39">
            <a:extLst>
              <a:ext uri="{FF2B5EF4-FFF2-40B4-BE49-F238E27FC236}">
                <a16:creationId xmlns:a16="http://schemas.microsoft.com/office/drawing/2014/main" id="{65F6845B-DEDC-4B7C-B9CB-E982FF2A1A98}"/>
              </a:ext>
            </a:extLst>
          </p:cNvPr>
          <p:cNvSpPr txBox="1"/>
          <p:nvPr/>
        </p:nvSpPr>
        <p:spPr>
          <a:xfrm>
            <a:off x="7245729" y="3790718"/>
            <a:ext cx="2964542" cy="646331"/>
          </a:xfrm>
          <a:prstGeom prst="rect">
            <a:avLst/>
          </a:prstGeom>
          <a:noFill/>
        </p:spPr>
        <p:txBody>
          <a:bodyPr wrap="square">
            <a:spAutoFit/>
          </a:bodyPr>
          <a:lstStyle/>
          <a:p>
            <a:r>
              <a:rPr lang="en-US" altLang="zh-CN" dirty="0"/>
              <a:t> </a:t>
            </a:r>
            <a:r>
              <a:rPr lang="en-US" altLang="zh-CN" dirty="0" err="1"/>
              <a:t>Decis</a:t>
            </a:r>
            <a:r>
              <a:rPr lang="en-US" altLang="zh-CN" dirty="0"/>
              <a:t>. Support</a:t>
            </a:r>
          </a:p>
          <a:p>
            <a:r>
              <a:rPr lang="en-US" altLang="zh-CN" dirty="0"/>
              <a:t> Syst,2018</a:t>
            </a:r>
            <a:endParaRPr lang="zh-CN" altLang="en-US" dirty="0"/>
          </a:p>
        </p:txBody>
      </p:sp>
      <p:sp>
        <p:nvSpPr>
          <p:cNvPr id="41" name="文本框 40">
            <a:extLst>
              <a:ext uri="{FF2B5EF4-FFF2-40B4-BE49-F238E27FC236}">
                <a16:creationId xmlns:a16="http://schemas.microsoft.com/office/drawing/2014/main" id="{815CDE7B-ABC6-434E-BE4E-5762D7DDD0CA}"/>
              </a:ext>
            </a:extLst>
          </p:cNvPr>
          <p:cNvSpPr txBox="1"/>
          <p:nvPr/>
        </p:nvSpPr>
        <p:spPr>
          <a:xfrm>
            <a:off x="7390107" y="4779229"/>
            <a:ext cx="1651000" cy="369332"/>
          </a:xfrm>
          <a:prstGeom prst="rect">
            <a:avLst/>
          </a:prstGeom>
          <a:noFill/>
        </p:spPr>
        <p:txBody>
          <a:bodyPr wrap="square">
            <a:spAutoFit/>
          </a:bodyPr>
          <a:lstStyle/>
          <a:p>
            <a:r>
              <a:rPr lang="en-US" altLang="zh-CN" dirty="0"/>
              <a:t>CIKM, 2017</a:t>
            </a:r>
            <a:endParaRPr lang="zh-CN" altLang="en-US" dirty="0"/>
          </a:p>
        </p:txBody>
      </p:sp>
    </p:spTree>
    <p:extLst>
      <p:ext uri="{BB962C8B-B14F-4D97-AF65-F5344CB8AC3E}">
        <p14:creationId xmlns:p14="http://schemas.microsoft.com/office/powerpoint/2010/main" val="576495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21</a:t>
            </a:fld>
            <a:endParaRPr lang="zh-CN" altLang="en-US"/>
          </a:p>
        </p:txBody>
      </p:sp>
      <p:grpSp>
        <p:nvGrpSpPr>
          <p:cNvPr id="70" name="组合 69">
            <a:extLst>
              <a:ext uri="{FF2B5EF4-FFF2-40B4-BE49-F238E27FC236}">
                <a16:creationId xmlns:a16="http://schemas.microsoft.com/office/drawing/2014/main" id="{7026CA7B-D056-4ECE-A7CC-628C02E71681}"/>
              </a:ext>
            </a:extLst>
          </p:cNvPr>
          <p:cNvGrpSpPr/>
          <p:nvPr/>
        </p:nvGrpSpPr>
        <p:grpSpPr>
          <a:xfrm>
            <a:off x="300551" y="229270"/>
            <a:ext cx="3313600" cy="461665"/>
            <a:chOff x="300551" y="229270"/>
            <a:chExt cx="3313600" cy="461665"/>
          </a:xfrm>
        </p:grpSpPr>
        <p:sp>
          <p:nvSpPr>
            <p:cNvPr id="71" name="文本框 70">
              <a:extLst>
                <a:ext uri="{FF2B5EF4-FFF2-40B4-BE49-F238E27FC236}">
                  <a16:creationId xmlns:a16="http://schemas.microsoft.com/office/drawing/2014/main" id="{F587E703-6994-4AFA-8244-6D8EAC594762}"/>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Thoughts</a:t>
              </a:r>
            </a:p>
          </p:txBody>
        </p:sp>
        <p:grpSp>
          <p:nvGrpSpPr>
            <p:cNvPr id="72" name="Google Shape;863;p65">
              <a:extLst>
                <a:ext uri="{FF2B5EF4-FFF2-40B4-BE49-F238E27FC236}">
                  <a16:creationId xmlns:a16="http://schemas.microsoft.com/office/drawing/2014/main" id="{B9277FAD-86A5-4275-8CBA-1835A04D78EB}"/>
                </a:ext>
              </a:extLst>
            </p:cNvPr>
            <p:cNvGrpSpPr>
              <a:grpSpLocks noChangeAspect="1"/>
            </p:cNvGrpSpPr>
            <p:nvPr/>
          </p:nvGrpSpPr>
          <p:grpSpPr>
            <a:xfrm>
              <a:off x="300551" y="352103"/>
              <a:ext cx="254127" cy="216000"/>
              <a:chOff x="4660325" y="1866850"/>
              <a:chExt cx="68350" cy="58100"/>
            </a:xfrm>
          </p:grpSpPr>
          <p:sp>
            <p:nvSpPr>
              <p:cNvPr id="73" name="Google Shape;864;p65">
                <a:extLst>
                  <a:ext uri="{FF2B5EF4-FFF2-40B4-BE49-F238E27FC236}">
                    <a16:creationId xmlns:a16="http://schemas.microsoft.com/office/drawing/2014/main" id="{6B28ABA0-A192-4CAE-BD75-B6592A59EC5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5;p65">
                <a:extLst>
                  <a:ext uri="{FF2B5EF4-FFF2-40B4-BE49-F238E27FC236}">
                    <a16:creationId xmlns:a16="http://schemas.microsoft.com/office/drawing/2014/main" id="{7483511A-FC64-48DC-B99B-F98D6DD9BDA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 name="图表 8">
            <a:extLst>
              <a:ext uri="{FF2B5EF4-FFF2-40B4-BE49-F238E27FC236}">
                <a16:creationId xmlns:a16="http://schemas.microsoft.com/office/drawing/2014/main" id="{49C2F53C-C7F5-4C9F-BC21-1F472616AAFF}"/>
              </a:ext>
            </a:extLst>
          </p:cNvPr>
          <p:cNvGraphicFramePr/>
          <p:nvPr>
            <p:extLst>
              <p:ext uri="{D42A27DB-BD31-4B8C-83A1-F6EECF244321}">
                <p14:modId xmlns:p14="http://schemas.microsoft.com/office/powerpoint/2010/main" val="1473709215"/>
              </p:ext>
            </p:extLst>
          </p:nvPr>
        </p:nvGraphicFramePr>
        <p:xfrm>
          <a:off x="244967" y="1306285"/>
          <a:ext cx="8654065" cy="49322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510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D0FEA3-1908-42DB-BEC7-851F8EFFA5B1}"/>
              </a:ext>
            </a:extLst>
          </p:cNvPr>
          <p:cNvSpPr>
            <a:spLocks noGrp="1"/>
          </p:cNvSpPr>
          <p:nvPr>
            <p:ph type="sldNum" sz="quarter" idx="12"/>
          </p:nvPr>
        </p:nvSpPr>
        <p:spPr/>
        <p:txBody>
          <a:bodyPr/>
          <a:lstStyle/>
          <a:p>
            <a:fld id="{2529C571-CC98-407B-9284-28AFD26ECFE0}" type="slidenum">
              <a:rPr lang="zh-CN" altLang="en-US" smtClean="0"/>
              <a:pPr/>
              <a:t>22</a:t>
            </a:fld>
            <a:endParaRPr lang="zh-CN" altLang="en-US"/>
          </a:p>
        </p:txBody>
      </p:sp>
      <p:grpSp>
        <p:nvGrpSpPr>
          <p:cNvPr id="11" name="组合 10">
            <a:extLst>
              <a:ext uri="{FF2B5EF4-FFF2-40B4-BE49-F238E27FC236}">
                <a16:creationId xmlns:a16="http://schemas.microsoft.com/office/drawing/2014/main" id="{3BA5F5D9-EEEA-4E60-987F-54E877C8CB5E}"/>
              </a:ext>
            </a:extLst>
          </p:cNvPr>
          <p:cNvGrpSpPr/>
          <p:nvPr/>
        </p:nvGrpSpPr>
        <p:grpSpPr>
          <a:xfrm>
            <a:off x="2412000" y="1481369"/>
            <a:ext cx="4320000" cy="3348000"/>
            <a:chOff x="2412000" y="1481369"/>
            <a:chExt cx="4320000" cy="3348000"/>
          </a:xfrm>
        </p:grpSpPr>
        <p:sp>
          <p:nvSpPr>
            <p:cNvPr id="4" name="Google Shape;10;p2">
              <a:extLst>
                <a:ext uri="{FF2B5EF4-FFF2-40B4-BE49-F238E27FC236}">
                  <a16:creationId xmlns:a16="http://schemas.microsoft.com/office/drawing/2014/main" id="{06E782A0-8600-40EF-B1BB-3F435D9F90EE}"/>
                </a:ext>
              </a:extLst>
            </p:cNvPr>
            <p:cNvSpPr/>
            <p:nvPr/>
          </p:nvSpPr>
          <p:spPr>
            <a:xfrm>
              <a:off x="2412000" y="1481369"/>
              <a:ext cx="4320000" cy="2700000"/>
            </a:xfrm>
            <a:prstGeom prst="rect">
              <a:avLst/>
            </a:prstGeom>
            <a:noFill/>
            <a:ln w="2857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a:extLst>
                <a:ext uri="{FF2B5EF4-FFF2-40B4-BE49-F238E27FC236}">
                  <a16:creationId xmlns:a16="http://schemas.microsoft.com/office/drawing/2014/main" id="{64BBC07D-2A76-4094-80FA-2351605C7841}"/>
                </a:ext>
              </a:extLst>
            </p:cNvPr>
            <p:cNvSpPr/>
            <p:nvPr/>
          </p:nvSpPr>
          <p:spPr>
            <a:xfrm>
              <a:off x="2412000" y="4181369"/>
              <a:ext cx="4320000" cy="648000"/>
            </a:xfrm>
            <a:prstGeom prst="rect">
              <a:avLst/>
            </a:prstGeom>
            <a:solidFill>
              <a:srgbClr val="3C3C8E"/>
            </a:solidFill>
            <a:ln w="25400">
              <a:solidFill>
                <a:srgbClr val="3C3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57BE9E9-6B8A-46E5-9C58-6750361D2754}"/>
                </a:ext>
              </a:extLst>
            </p:cNvPr>
            <p:cNvSpPr txBox="1"/>
            <p:nvPr/>
          </p:nvSpPr>
          <p:spPr>
            <a:xfrm>
              <a:off x="3026404" y="2415871"/>
              <a:ext cx="3091192" cy="830997"/>
            </a:xfrm>
            <a:prstGeom prst="rect">
              <a:avLst/>
            </a:prstGeom>
            <a:noFill/>
          </p:spPr>
          <p:txBody>
            <a:bodyPr wrap="square" rtlCol="0">
              <a:spAutoFit/>
            </a:bodyPr>
            <a:lstStyle/>
            <a:p>
              <a:pPr lvl="0" algn="ctr">
                <a:defRPr/>
              </a:pPr>
              <a:r>
                <a:rPr lang="en-US" altLang="zh-CN" sz="4800" b="1">
                  <a:solidFill>
                    <a:srgbClr val="C00000"/>
                  </a:solidFill>
                  <a:latin typeface="思源黑体 CN" panose="020B0500000000000000" pitchFamily="34" charset="-122"/>
                  <a:ea typeface="思源黑体 CN" panose="020B0500000000000000" pitchFamily="34" charset="-122"/>
                  <a:cs typeface="+mn-ea"/>
                </a:rPr>
                <a:t>Thanks</a:t>
              </a:r>
              <a:endParaRPr lang="zh-CN" altLang="en-US" sz="4800" b="1">
                <a:solidFill>
                  <a:srgbClr val="C00000"/>
                </a:solidFill>
                <a:latin typeface="思源黑体 CN" panose="020B0500000000000000" pitchFamily="34" charset="-122"/>
                <a:ea typeface="思源黑体 CN" panose="020B0500000000000000" pitchFamily="34" charset="-122"/>
                <a:cs typeface="+mn-ea"/>
              </a:endParaRPr>
            </a:p>
          </p:txBody>
        </p:sp>
        <p:cxnSp>
          <p:nvCxnSpPr>
            <p:cNvPr id="9" name="直接连接符 8">
              <a:extLst>
                <a:ext uri="{FF2B5EF4-FFF2-40B4-BE49-F238E27FC236}">
                  <a16:creationId xmlns:a16="http://schemas.microsoft.com/office/drawing/2014/main" id="{72A095C7-AAD1-447C-B2A1-740276AF516C}"/>
                </a:ext>
              </a:extLst>
            </p:cNvPr>
            <p:cNvCxnSpPr>
              <a:cxnSpLocks/>
            </p:cNvCxnSpPr>
            <p:nvPr/>
          </p:nvCxnSpPr>
          <p:spPr>
            <a:xfrm>
              <a:off x="3672000" y="342313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59B0B5-35C7-41B5-B42E-FE4E2ACA4DFA}"/>
                </a:ext>
              </a:extLst>
            </p:cNvPr>
            <p:cNvSpPr txBox="1"/>
            <p:nvPr/>
          </p:nvSpPr>
          <p:spPr>
            <a:xfrm>
              <a:off x="2534575" y="4274536"/>
              <a:ext cx="4074850" cy="46166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zijiamm@seu.edu.cn</a:t>
              </a: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Tree>
    <p:extLst>
      <p:ext uri="{BB962C8B-B14F-4D97-AF65-F5344CB8AC3E}">
        <p14:creationId xmlns:p14="http://schemas.microsoft.com/office/powerpoint/2010/main" val="2077747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3</a:t>
            </a:fld>
            <a:endParaRPr lang="zh-CN" altLang="en-US"/>
          </a:p>
        </p:txBody>
      </p:sp>
      <p:sp>
        <p:nvSpPr>
          <p:cNvPr id="32" name="标题 1">
            <a:extLst>
              <a:ext uri="{FF2B5EF4-FFF2-40B4-BE49-F238E27FC236}">
                <a16:creationId xmlns:a16="http://schemas.microsoft.com/office/drawing/2014/main" id="{E6528FC8-2092-48AF-93D2-97F0B48EF467}"/>
              </a:ext>
            </a:extLst>
          </p:cNvPr>
          <p:cNvSpPr txBox="1">
            <a:spLocks/>
          </p:cNvSpPr>
          <p:nvPr/>
        </p:nvSpPr>
        <p:spPr>
          <a:xfrm>
            <a:off x="1339113" y="1306716"/>
            <a:ext cx="1420423" cy="500650"/>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algn="ctr">
              <a:lnSpc>
                <a:spcPct val="130000"/>
              </a:lnSpc>
            </a:pPr>
            <a:endParaRPr lang="en-US" altLang="zh-CN" sz="2000" b="0" baseline="30000">
              <a:latin typeface="思源黑体 CN" panose="020B0500000000000000" pitchFamily="34" charset="-122"/>
              <a:ea typeface="思源黑体 CN" panose="020B0500000000000000" pitchFamily="34" charset="-122"/>
            </a:endParaRPr>
          </a:p>
        </p:txBody>
      </p:sp>
      <p:sp>
        <p:nvSpPr>
          <p:cNvPr id="38" name="矩形 37">
            <a:extLst>
              <a:ext uri="{FF2B5EF4-FFF2-40B4-BE49-F238E27FC236}">
                <a16:creationId xmlns:a16="http://schemas.microsoft.com/office/drawing/2014/main" id="{475B287F-A8CA-49C4-9A82-7F4470308AC2}"/>
              </a:ext>
            </a:extLst>
          </p:cNvPr>
          <p:cNvSpPr/>
          <p:nvPr/>
        </p:nvSpPr>
        <p:spPr>
          <a:xfrm>
            <a:off x="281141" y="810234"/>
            <a:ext cx="2773067"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Crime Prediction</a:t>
            </a:r>
          </a:p>
        </p:txBody>
      </p:sp>
      <p:grpSp>
        <p:nvGrpSpPr>
          <p:cNvPr id="30" name="组合 29">
            <a:extLst>
              <a:ext uri="{FF2B5EF4-FFF2-40B4-BE49-F238E27FC236}">
                <a16:creationId xmlns:a16="http://schemas.microsoft.com/office/drawing/2014/main" id="{6B7B91A2-4343-49FB-AB22-9566C24389B6}"/>
              </a:ext>
            </a:extLst>
          </p:cNvPr>
          <p:cNvGrpSpPr/>
          <p:nvPr/>
        </p:nvGrpSpPr>
        <p:grpSpPr>
          <a:xfrm>
            <a:off x="300551" y="229270"/>
            <a:ext cx="3313600" cy="461665"/>
            <a:chOff x="300551" y="229270"/>
            <a:chExt cx="3313600" cy="461665"/>
          </a:xfrm>
        </p:grpSpPr>
        <p:sp>
          <p:nvSpPr>
            <p:cNvPr id="33" name="文本框 32">
              <a:extLst>
                <a:ext uri="{FF2B5EF4-FFF2-40B4-BE49-F238E27FC236}">
                  <a16:creationId xmlns:a16="http://schemas.microsoft.com/office/drawing/2014/main" id="{5525867C-5FA2-40E8-A646-6657095F9088}"/>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a:solidFill>
                    <a:schemeClr val="bg1"/>
                  </a:solidFill>
                  <a:latin typeface="思源黑体 CN" panose="020B0500000000000000" pitchFamily="34" charset="-122"/>
                  <a:ea typeface="思源黑体 CN" panose="020B0500000000000000" pitchFamily="34" charset="-122"/>
                  <a:cs typeface="+mn-ea"/>
                </a:rPr>
                <a:t>Background</a:t>
              </a:r>
            </a:p>
          </p:txBody>
        </p:sp>
        <p:grpSp>
          <p:nvGrpSpPr>
            <p:cNvPr id="34" name="Google Shape;863;p65">
              <a:extLst>
                <a:ext uri="{FF2B5EF4-FFF2-40B4-BE49-F238E27FC236}">
                  <a16:creationId xmlns:a16="http://schemas.microsoft.com/office/drawing/2014/main" id="{F71D5C84-542E-4ECB-9FEF-7A9E414F8FCD}"/>
                </a:ext>
              </a:extLst>
            </p:cNvPr>
            <p:cNvGrpSpPr>
              <a:grpSpLocks noChangeAspect="1"/>
            </p:cNvGrpSpPr>
            <p:nvPr/>
          </p:nvGrpSpPr>
          <p:grpSpPr>
            <a:xfrm>
              <a:off x="300551" y="352103"/>
              <a:ext cx="254127" cy="216000"/>
              <a:chOff x="4660325" y="1866850"/>
              <a:chExt cx="68350" cy="58100"/>
            </a:xfrm>
          </p:grpSpPr>
          <p:sp>
            <p:nvSpPr>
              <p:cNvPr id="35" name="Google Shape;864;p65">
                <a:extLst>
                  <a:ext uri="{FF2B5EF4-FFF2-40B4-BE49-F238E27FC236}">
                    <a16:creationId xmlns:a16="http://schemas.microsoft.com/office/drawing/2014/main" id="{FFCEE49D-E4E4-4A68-BEA3-BE20801EF1AC}"/>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p65">
                <a:extLst>
                  <a:ext uri="{FF2B5EF4-FFF2-40B4-BE49-F238E27FC236}">
                    <a16:creationId xmlns:a16="http://schemas.microsoft.com/office/drawing/2014/main" id="{2F59A4E0-FCB4-4F5C-B655-72EA16FD16B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TextBox 3">
            <a:extLst>
              <a:ext uri="{FF2B5EF4-FFF2-40B4-BE49-F238E27FC236}">
                <a16:creationId xmlns:a16="http://schemas.microsoft.com/office/drawing/2014/main" id="{0004B82A-3FF9-4201-9803-2399958F06F9}"/>
              </a:ext>
            </a:extLst>
          </p:cNvPr>
          <p:cNvSpPr txBox="1"/>
          <p:nvPr/>
        </p:nvSpPr>
        <p:spPr>
          <a:xfrm>
            <a:off x="162000" y="6311009"/>
            <a:ext cx="11017969" cy="246221"/>
          </a:xfrm>
          <a:prstGeom prst="rect">
            <a:avLst/>
          </a:prstGeom>
          <a:noFill/>
        </p:spPr>
        <p:txBody>
          <a:bodyPr wrap="square" rtlCol="0">
            <a:spAutoFit/>
          </a:bodyPr>
          <a:lstStyle/>
          <a:p>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a:t>
            </a:r>
          </a:p>
        </p:txBody>
      </p:sp>
      <p:pic>
        <p:nvPicPr>
          <p:cNvPr id="56" name="Picture 2">
            <a:extLst>
              <a:ext uri="{FF2B5EF4-FFF2-40B4-BE49-F238E27FC236}">
                <a16:creationId xmlns:a16="http://schemas.microsoft.com/office/drawing/2014/main" id="{E368D48D-36E0-406E-B0B1-B389E1C147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668"/>
          <a:stretch/>
        </p:blipFill>
        <p:spPr bwMode="auto">
          <a:xfrm>
            <a:off x="296930" y="1573607"/>
            <a:ext cx="8550140" cy="37107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77F220D9-C412-4B93-BD91-278357F38B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295" b="31917"/>
          <a:stretch/>
        </p:blipFill>
        <p:spPr bwMode="auto">
          <a:xfrm>
            <a:off x="210067" y="1564381"/>
            <a:ext cx="8687802" cy="373038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CF746AA1-9776-418D-BAB7-376F428760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120" r="5645"/>
          <a:stretch/>
        </p:blipFill>
        <p:spPr bwMode="auto">
          <a:xfrm>
            <a:off x="231617" y="1553264"/>
            <a:ext cx="8687799" cy="3730380"/>
          </a:xfrm>
          <a:prstGeom prst="rect">
            <a:avLst/>
          </a:prstGeom>
          <a:noFill/>
          <a:extLst>
            <a:ext uri="{909E8E84-426E-40DD-AFC4-6F175D3DCCD1}">
              <a14:hiddenFill xmlns:a14="http://schemas.microsoft.com/office/drawing/2010/main">
                <a:solidFill>
                  <a:srgbClr val="FFFFFF"/>
                </a:solidFill>
              </a14:hiddenFill>
            </a:ext>
          </a:extLst>
        </p:spPr>
      </p:pic>
      <p:sp>
        <p:nvSpPr>
          <p:cNvPr id="61" name="文本框 60">
            <a:extLst>
              <a:ext uri="{FF2B5EF4-FFF2-40B4-BE49-F238E27FC236}">
                <a16:creationId xmlns:a16="http://schemas.microsoft.com/office/drawing/2014/main" id="{A8D1E56E-DC7C-478E-968D-4D97F510CD95}"/>
              </a:ext>
            </a:extLst>
          </p:cNvPr>
          <p:cNvSpPr txBox="1"/>
          <p:nvPr/>
        </p:nvSpPr>
        <p:spPr>
          <a:xfrm>
            <a:off x="3384984" y="5530192"/>
            <a:ext cx="4572000" cy="369332"/>
          </a:xfrm>
          <a:prstGeom prst="rect">
            <a:avLst/>
          </a:prstGeom>
          <a:noFill/>
        </p:spPr>
        <p:txBody>
          <a:bodyPr wrap="square">
            <a:spAutoFit/>
          </a:bodyPr>
          <a:lstStyle/>
          <a:p>
            <a:r>
              <a:rPr lang="en-US" altLang="zh-CN" b="0" i="0" dirty="0">
                <a:solidFill>
                  <a:srgbClr val="191919"/>
                </a:solidFill>
                <a:effectLst/>
                <a:latin typeface="PingFang SC"/>
              </a:rPr>
              <a:t>《</a:t>
            </a:r>
            <a:r>
              <a:rPr lang="zh-CN" altLang="en-US" b="0" i="0" dirty="0">
                <a:solidFill>
                  <a:srgbClr val="191919"/>
                </a:solidFill>
                <a:effectLst/>
                <a:latin typeface="PingFang SC"/>
              </a:rPr>
              <a:t>心理罪</a:t>
            </a:r>
            <a:r>
              <a:rPr lang="en-US" altLang="zh-CN" b="0" i="0" dirty="0">
                <a:solidFill>
                  <a:srgbClr val="191919"/>
                </a:solidFill>
                <a:effectLst/>
                <a:latin typeface="PingFang SC"/>
              </a:rPr>
              <a:t>2》</a:t>
            </a:r>
            <a:r>
              <a:rPr lang="zh-CN" altLang="en-US" b="0" i="0" dirty="0">
                <a:solidFill>
                  <a:srgbClr val="191919"/>
                </a:solidFill>
                <a:effectLst/>
                <a:latin typeface="PingFang SC"/>
              </a:rPr>
              <a:t>第一集</a:t>
            </a:r>
            <a:endParaRPr lang="zh-CN" altLang="en-US" dirty="0"/>
          </a:p>
        </p:txBody>
      </p:sp>
    </p:spTree>
    <p:extLst>
      <p:ext uri="{BB962C8B-B14F-4D97-AF65-F5344CB8AC3E}">
        <p14:creationId xmlns:p14="http://schemas.microsoft.com/office/powerpoint/2010/main" val="130057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4</a:t>
            </a:fld>
            <a:endParaRPr lang="zh-CN" altLang="en-US"/>
          </a:p>
        </p:txBody>
      </p:sp>
      <p:sp>
        <p:nvSpPr>
          <p:cNvPr id="32" name="标题 1">
            <a:extLst>
              <a:ext uri="{FF2B5EF4-FFF2-40B4-BE49-F238E27FC236}">
                <a16:creationId xmlns:a16="http://schemas.microsoft.com/office/drawing/2014/main" id="{E6528FC8-2092-48AF-93D2-97F0B48EF467}"/>
              </a:ext>
            </a:extLst>
          </p:cNvPr>
          <p:cNvSpPr txBox="1">
            <a:spLocks/>
          </p:cNvSpPr>
          <p:nvPr/>
        </p:nvSpPr>
        <p:spPr>
          <a:xfrm>
            <a:off x="1339113" y="1306716"/>
            <a:ext cx="1420423" cy="500650"/>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algn="ctr">
              <a:lnSpc>
                <a:spcPct val="130000"/>
              </a:lnSpc>
            </a:pPr>
            <a:endParaRPr lang="en-US" altLang="zh-CN" sz="2000" b="0" baseline="30000">
              <a:latin typeface="思源黑体 CN" panose="020B0500000000000000" pitchFamily="34" charset="-122"/>
              <a:ea typeface="思源黑体 CN" panose="020B0500000000000000" pitchFamily="34" charset="-122"/>
            </a:endParaRPr>
          </a:p>
        </p:txBody>
      </p:sp>
      <p:sp>
        <p:nvSpPr>
          <p:cNvPr id="38" name="矩形 37">
            <a:extLst>
              <a:ext uri="{FF2B5EF4-FFF2-40B4-BE49-F238E27FC236}">
                <a16:creationId xmlns:a16="http://schemas.microsoft.com/office/drawing/2014/main" id="{475B287F-A8CA-49C4-9A82-7F4470308AC2}"/>
              </a:ext>
            </a:extLst>
          </p:cNvPr>
          <p:cNvSpPr/>
          <p:nvPr/>
        </p:nvSpPr>
        <p:spPr>
          <a:xfrm>
            <a:off x="281141" y="810234"/>
            <a:ext cx="2773067"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Crime Prediction</a:t>
            </a:r>
          </a:p>
        </p:txBody>
      </p:sp>
      <p:grpSp>
        <p:nvGrpSpPr>
          <p:cNvPr id="30" name="组合 29">
            <a:extLst>
              <a:ext uri="{FF2B5EF4-FFF2-40B4-BE49-F238E27FC236}">
                <a16:creationId xmlns:a16="http://schemas.microsoft.com/office/drawing/2014/main" id="{6B7B91A2-4343-49FB-AB22-9566C24389B6}"/>
              </a:ext>
            </a:extLst>
          </p:cNvPr>
          <p:cNvGrpSpPr/>
          <p:nvPr/>
        </p:nvGrpSpPr>
        <p:grpSpPr>
          <a:xfrm>
            <a:off x="300551" y="229270"/>
            <a:ext cx="3313600" cy="461665"/>
            <a:chOff x="300551" y="229270"/>
            <a:chExt cx="3313600" cy="461665"/>
          </a:xfrm>
        </p:grpSpPr>
        <p:sp>
          <p:nvSpPr>
            <p:cNvPr id="33" name="文本框 32">
              <a:extLst>
                <a:ext uri="{FF2B5EF4-FFF2-40B4-BE49-F238E27FC236}">
                  <a16:creationId xmlns:a16="http://schemas.microsoft.com/office/drawing/2014/main" id="{5525867C-5FA2-40E8-A646-6657095F9088}"/>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a:solidFill>
                    <a:schemeClr val="bg1"/>
                  </a:solidFill>
                  <a:latin typeface="思源黑体 CN" panose="020B0500000000000000" pitchFamily="34" charset="-122"/>
                  <a:ea typeface="思源黑体 CN" panose="020B0500000000000000" pitchFamily="34" charset="-122"/>
                  <a:cs typeface="+mn-ea"/>
                </a:rPr>
                <a:t>Background</a:t>
              </a:r>
            </a:p>
          </p:txBody>
        </p:sp>
        <p:grpSp>
          <p:nvGrpSpPr>
            <p:cNvPr id="34" name="Google Shape;863;p65">
              <a:extLst>
                <a:ext uri="{FF2B5EF4-FFF2-40B4-BE49-F238E27FC236}">
                  <a16:creationId xmlns:a16="http://schemas.microsoft.com/office/drawing/2014/main" id="{F71D5C84-542E-4ECB-9FEF-7A9E414F8FCD}"/>
                </a:ext>
              </a:extLst>
            </p:cNvPr>
            <p:cNvGrpSpPr>
              <a:grpSpLocks noChangeAspect="1"/>
            </p:cNvGrpSpPr>
            <p:nvPr/>
          </p:nvGrpSpPr>
          <p:grpSpPr>
            <a:xfrm>
              <a:off x="300551" y="352103"/>
              <a:ext cx="254127" cy="216000"/>
              <a:chOff x="4660325" y="1866850"/>
              <a:chExt cx="68350" cy="58100"/>
            </a:xfrm>
          </p:grpSpPr>
          <p:sp>
            <p:nvSpPr>
              <p:cNvPr id="35" name="Google Shape;864;p65">
                <a:extLst>
                  <a:ext uri="{FF2B5EF4-FFF2-40B4-BE49-F238E27FC236}">
                    <a16:creationId xmlns:a16="http://schemas.microsoft.com/office/drawing/2014/main" id="{FFCEE49D-E4E4-4A68-BEA3-BE20801EF1AC}"/>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p65">
                <a:extLst>
                  <a:ext uri="{FF2B5EF4-FFF2-40B4-BE49-F238E27FC236}">
                    <a16:creationId xmlns:a16="http://schemas.microsoft.com/office/drawing/2014/main" id="{2F59A4E0-FCB4-4F5C-B655-72EA16FD16B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TextBox 3">
            <a:extLst>
              <a:ext uri="{FF2B5EF4-FFF2-40B4-BE49-F238E27FC236}">
                <a16:creationId xmlns:a16="http://schemas.microsoft.com/office/drawing/2014/main" id="{0004B82A-3FF9-4201-9803-2399958F06F9}"/>
              </a:ext>
            </a:extLst>
          </p:cNvPr>
          <p:cNvSpPr txBox="1"/>
          <p:nvPr/>
        </p:nvSpPr>
        <p:spPr>
          <a:xfrm>
            <a:off x="162000" y="6311009"/>
            <a:ext cx="11017969" cy="246221"/>
          </a:xfrm>
          <a:prstGeom prst="rect">
            <a:avLst/>
          </a:prstGeom>
          <a:noFill/>
        </p:spPr>
        <p:txBody>
          <a:bodyPr wrap="square" rtlCol="0">
            <a:spAutoFit/>
          </a:bodyPr>
          <a:lstStyle/>
          <a:p>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a:t>
            </a:r>
          </a:p>
        </p:txBody>
      </p:sp>
      <p:sp>
        <p:nvSpPr>
          <p:cNvPr id="61" name="文本框 60">
            <a:extLst>
              <a:ext uri="{FF2B5EF4-FFF2-40B4-BE49-F238E27FC236}">
                <a16:creationId xmlns:a16="http://schemas.microsoft.com/office/drawing/2014/main" id="{A8D1E56E-DC7C-478E-968D-4D97F510CD95}"/>
              </a:ext>
            </a:extLst>
          </p:cNvPr>
          <p:cNvSpPr txBox="1"/>
          <p:nvPr/>
        </p:nvSpPr>
        <p:spPr>
          <a:xfrm>
            <a:off x="3786545" y="5571950"/>
            <a:ext cx="4572000" cy="369332"/>
          </a:xfrm>
          <a:prstGeom prst="rect">
            <a:avLst/>
          </a:prstGeom>
          <a:noFill/>
        </p:spPr>
        <p:txBody>
          <a:bodyPr wrap="square">
            <a:spAutoFit/>
          </a:bodyPr>
          <a:lstStyle/>
          <a:p>
            <a:r>
              <a:rPr lang="en-US" altLang="zh-CN" b="0" i="0" dirty="0">
                <a:solidFill>
                  <a:srgbClr val="191919"/>
                </a:solidFill>
                <a:effectLst/>
                <a:latin typeface="PingFang SC"/>
              </a:rPr>
              <a:t>《</a:t>
            </a:r>
            <a:r>
              <a:rPr lang="zh-CN" altLang="en-US" b="0" i="0" dirty="0">
                <a:solidFill>
                  <a:srgbClr val="191919"/>
                </a:solidFill>
                <a:effectLst/>
                <a:latin typeface="PingFang SC"/>
              </a:rPr>
              <a:t>唐人街探案</a:t>
            </a:r>
            <a:r>
              <a:rPr lang="en-US" altLang="zh-CN" b="0" i="0" dirty="0">
                <a:solidFill>
                  <a:srgbClr val="191919"/>
                </a:solidFill>
                <a:effectLst/>
                <a:latin typeface="PingFang SC"/>
              </a:rPr>
              <a:t>》</a:t>
            </a:r>
            <a:endParaRPr lang="zh-CN" altLang="en-US" dirty="0"/>
          </a:p>
        </p:txBody>
      </p:sp>
      <p:pic>
        <p:nvPicPr>
          <p:cNvPr id="15" name="Picture 2">
            <a:extLst>
              <a:ext uri="{FF2B5EF4-FFF2-40B4-BE49-F238E27FC236}">
                <a16:creationId xmlns:a16="http://schemas.microsoft.com/office/drawing/2014/main" id="{2AC70497-7BA3-48FA-8C34-A088010DF00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5652" y="1647881"/>
            <a:ext cx="8592695" cy="378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100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7A170B66-EF2F-432F-85C9-EC2640DA76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925" t="3318" r="1072"/>
          <a:stretch/>
        </p:blipFill>
        <p:spPr bwMode="auto">
          <a:xfrm>
            <a:off x="7174566" y="1534903"/>
            <a:ext cx="1691755" cy="40423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046AEBD6-5E0B-46EC-A371-4483D10CFE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723" t="3318" r="28363"/>
          <a:stretch/>
        </p:blipFill>
        <p:spPr bwMode="auto">
          <a:xfrm>
            <a:off x="5310545" y="1684180"/>
            <a:ext cx="1555381" cy="3893110"/>
          </a:xfrm>
          <a:prstGeom prst="rect">
            <a:avLst/>
          </a:prstGeom>
          <a:noFill/>
          <a:extLst>
            <a:ext uri="{909E8E84-426E-40DD-AFC4-6F175D3DCCD1}">
              <a14:hiddenFill xmlns:a14="http://schemas.microsoft.com/office/drawing/2010/main">
                <a:solidFill>
                  <a:srgbClr val="FFFFFF"/>
                </a:solidFill>
              </a14:hiddenFill>
            </a:ext>
          </a:extLst>
        </p:spPr>
      </p:pic>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5</a:t>
            </a:fld>
            <a:endParaRPr lang="zh-CN" altLang="en-US"/>
          </a:p>
        </p:txBody>
      </p:sp>
      <p:sp>
        <p:nvSpPr>
          <p:cNvPr id="32" name="标题 1">
            <a:extLst>
              <a:ext uri="{FF2B5EF4-FFF2-40B4-BE49-F238E27FC236}">
                <a16:creationId xmlns:a16="http://schemas.microsoft.com/office/drawing/2014/main" id="{E6528FC8-2092-48AF-93D2-97F0B48EF467}"/>
              </a:ext>
            </a:extLst>
          </p:cNvPr>
          <p:cNvSpPr txBox="1">
            <a:spLocks/>
          </p:cNvSpPr>
          <p:nvPr/>
        </p:nvSpPr>
        <p:spPr>
          <a:xfrm>
            <a:off x="1339113" y="1306716"/>
            <a:ext cx="1420423" cy="500650"/>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algn="ctr">
              <a:lnSpc>
                <a:spcPct val="130000"/>
              </a:lnSpc>
            </a:pPr>
            <a:endParaRPr lang="en-US" altLang="zh-CN" sz="2000" b="0" baseline="30000">
              <a:latin typeface="思源黑体 CN" panose="020B0500000000000000" pitchFamily="34" charset="-122"/>
              <a:ea typeface="思源黑体 CN" panose="020B0500000000000000" pitchFamily="34" charset="-122"/>
            </a:endParaRPr>
          </a:p>
        </p:txBody>
      </p:sp>
      <p:sp>
        <p:nvSpPr>
          <p:cNvPr id="38" name="矩形 37">
            <a:extLst>
              <a:ext uri="{FF2B5EF4-FFF2-40B4-BE49-F238E27FC236}">
                <a16:creationId xmlns:a16="http://schemas.microsoft.com/office/drawing/2014/main" id="{475B287F-A8CA-49C4-9A82-7F4470308AC2}"/>
              </a:ext>
            </a:extLst>
          </p:cNvPr>
          <p:cNvSpPr/>
          <p:nvPr/>
        </p:nvSpPr>
        <p:spPr>
          <a:xfrm>
            <a:off x="281141" y="810234"/>
            <a:ext cx="2773067"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Crime Prediction</a:t>
            </a:r>
          </a:p>
        </p:txBody>
      </p:sp>
      <p:grpSp>
        <p:nvGrpSpPr>
          <p:cNvPr id="30" name="组合 29">
            <a:extLst>
              <a:ext uri="{FF2B5EF4-FFF2-40B4-BE49-F238E27FC236}">
                <a16:creationId xmlns:a16="http://schemas.microsoft.com/office/drawing/2014/main" id="{6B7B91A2-4343-49FB-AB22-9566C24389B6}"/>
              </a:ext>
            </a:extLst>
          </p:cNvPr>
          <p:cNvGrpSpPr/>
          <p:nvPr/>
        </p:nvGrpSpPr>
        <p:grpSpPr>
          <a:xfrm>
            <a:off x="300551" y="229270"/>
            <a:ext cx="3313600" cy="461665"/>
            <a:chOff x="300551" y="229270"/>
            <a:chExt cx="3313600" cy="461665"/>
          </a:xfrm>
        </p:grpSpPr>
        <p:sp>
          <p:nvSpPr>
            <p:cNvPr id="33" name="文本框 32">
              <a:extLst>
                <a:ext uri="{FF2B5EF4-FFF2-40B4-BE49-F238E27FC236}">
                  <a16:creationId xmlns:a16="http://schemas.microsoft.com/office/drawing/2014/main" id="{5525867C-5FA2-40E8-A646-6657095F9088}"/>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a:solidFill>
                    <a:schemeClr val="bg1"/>
                  </a:solidFill>
                  <a:latin typeface="思源黑体 CN" panose="020B0500000000000000" pitchFamily="34" charset="-122"/>
                  <a:ea typeface="思源黑体 CN" panose="020B0500000000000000" pitchFamily="34" charset="-122"/>
                  <a:cs typeface="+mn-ea"/>
                </a:rPr>
                <a:t>Background</a:t>
              </a:r>
            </a:p>
          </p:txBody>
        </p:sp>
        <p:grpSp>
          <p:nvGrpSpPr>
            <p:cNvPr id="34" name="Google Shape;863;p65">
              <a:extLst>
                <a:ext uri="{FF2B5EF4-FFF2-40B4-BE49-F238E27FC236}">
                  <a16:creationId xmlns:a16="http://schemas.microsoft.com/office/drawing/2014/main" id="{F71D5C84-542E-4ECB-9FEF-7A9E414F8FCD}"/>
                </a:ext>
              </a:extLst>
            </p:cNvPr>
            <p:cNvGrpSpPr>
              <a:grpSpLocks noChangeAspect="1"/>
            </p:cNvGrpSpPr>
            <p:nvPr/>
          </p:nvGrpSpPr>
          <p:grpSpPr>
            <a:xfrm>
              <a:off x="300551" y="352103"/>
              <a:ext cx="254127" cy="216000"/>
              <a:chOff x="4660325" y="1866850"/>
              <a:chExt cx="68350" cy="58100"/>
            </a:xfrm>
          </p:grpSpPr>
          <p:sp>
            <p:nvSpPr>
              <p:cNvPr id="35" name="Google Shape;864;p65">
                <a:extLst>
                  <a:ext uri="{FF2B5EF4-FFF2-40B4-BE49-F238E27FC236}">
                    <a16:creationId xmlns:a16="http://schemas.microsoft.com/office/drawing/2014/main" id="{FFCEE49D-E4E4-4A68-BEA3-BE20801EF1AC}"/>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p65">
                <a:extLst>
                  <a:ext uri="{FF2B5EF4-FFF2-40B4-BE49-F238E27FC236}">
                    <a16:creationId xmlns:a16="http://schemas.microsoft.com/office/drawing/2014/main" id="{2F59A4E0-FCB4-4F5C-B655-72EA16FD16B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TextBox 3">
            <a:extLst>
              <a:ext uri="{FF2B5EF4-FFF2-40B4-BE49-F238E27FC236}">
                <a16:creationId xmlns:a16="http://schemas.microsoft.com/office/drawing/2014/main" id="{0004B82A-3FF9-4201-9803-2399958F06F9}"/>
              </a:ext>
            </a:extLst>
          </p:cNvPr>
          <p:cNvSpPr txBox="1"/>
          <p:nvPr/>
        </p:nvSpPr>
        <p:spPr>
          <a:xfrm>
            <a:off x="162000" y="6311009"/>
            <a:ext cx="11017969" cy="246221"/>
          </a:xfrm>
          <a:prstGeom prst="rect">
            <a:avLst/>
          </a:prstGeom>
          <a:noFill/>
        </p:spPr>
        <p:txBody>
          <a:bodyPr wrap="square" rtlCol="0">
            <a:spAutoFit/>
          </a:bodyPr>
          <a:lstStyle/>
          <a:p>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a:t>
            </a:r>
          </a:p>
        </p:txBody>
      </p:sp>
      <p:pic>
        <p:nvPicPr>
          <p:cNvPr id="13" name="Picture 4">
            <a:extLst>
              <a:ext uri="{FF2B5EF4-FFF2-40B4-BE49-F238E27FC236}">
                <a16:creationId xmlns:a16="http://schemas.microsoft.com/office/drawing/2014/main" id="{DAD8D2EE-67BA-4D8D-B639-00C8F23836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3318" r="49835"/>
          <a:stretch/>
        </p:blipFill>
        <p:spPr bwMode="auto">
          <a:xfrm>
            <a:off x="203564" y="1714103"/>
            <a:ext cx="5012673" cy="389311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箭头连接符 16">
            <a:extLst>
              <a:ext uri="{FF2B5EF4-FFF2-40B4-BE49-F238E27FC236}">
                <a16:creationId xmlns:a16="http://schemas.microsoft.com/office/drawing/2014/main" id="{6E0A05AF-2550-4616-BE63-DB5948937765}"/>
              </a:ext>
            </a:extLst>
          </p:cNvPr>
          <p:cNvCxnSpPr>
            <a:cxnSpLocks/>
          </p:cNvCxnSpPr>
          <p:nvPr/>
        </p:nvCxnSpPr>
        <p:spPr>
          <a:xfrm>
            <a:off x="6722918" y="2321678"/>
            <a:ext cx="451648"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899BF5A-D04C-400D-9302-6F22FC0AC6BB}"/>
              </a:ext>
            </a:extLst>
          </p:cNvPr>
          <p:cNvCxnSpPr>
            <a:cxnSpLocks/>
          </p:cNvCxnSpPr>
          <p:nvPr/>
        </p:nvCxnSpPr>
        <p:spPr>
          <a:xfrm>
            <a:off x="4822172" y="2321678"/>
            <a:ext cx="488373"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1172CFC-C0B7-470B-A4FB-A601675E1F82}"/>
              </a:ext>
            </a:extLst>
          </p:cNvPr>
          <p:cNvCxnSpPr>
            <a:cxnSpLocks/>
          </p:cNvCxnSpPr>
          <p:nvPr/>
        </p:nvCxnSpPr>
        <p:spPr>
          <a:xfrm>
            <a:off x="4822172" y="4323660"/>
            <a:ext cx="488373"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FA90832-90E3-4391-B63D-ED3056EDC074}"/>
              </a:ext>
            </a:extLst>
          </p:cNvPr>
          <p:cNvCxnSpPr>
            <a:cxnSpLocks/>
          </p:cNvCxnSpPr>
          <p:nvPr/>
        </p:nvCxnSpPr>
        <p:spPr>
          <a:xfrm>
            <a:off x="6722918" y="4323660"/>
            <a:ext cx="451648"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310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6</a:t>
            </a:fld>
            <a:endParaRPr lang="zh-CN" altLang="en-US"/>
          </a:p>
        </p:txBody>
      </p:sp>
      <p:sp>
        <p:nvSpPr>
          <p:cNvPr id="5" name="矩形 4">
            <a:extLst>
              <a:ext uri="{FF2B5EF4-FFF2-40B4-BE49-F238E27FC236}">
                <a16:creationId xmlns:a16="http://schemas.microsoft.com/office/drawing/2014/main" id="{6E59E9BC-4EF0-46E1-8D53-A45E22C6EE0E}"/>
              </a:ext>
            </a:extLst>
          </p:cNvPr>
          <p:cNvSpPr/>
          <p:nvPr/>
        </p:nvSpPr>
        <p:spPr>
          <a:xfrm>
            <a:off x="281141" y="810234"/>
            <a:ext cx="1866217"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Challenges</a:t>
            </a:r>
            <a:endParaRPr lang="zh-CN" altLang="en-US" sz="2400" b="1" dirty="0">
              <a:solidFill>
                <a:srgbClr val="C00000"/>
              </a:solidFill>
              <a:latin typeface="思源黑体 CN" panose="020B0500000000000000" pitchFamily="34" charset="-122"/>
              <a:ea typeface="思源黑体 CN" panose="020B0500000000000000" pitchFamily="34" charset="-122"/>
            </a:endParaRPr>
          </a:p>
        </p:txBody>
      </p:sp>
      <p:grpSp>
        <p:nvGrpSpPr>
          <p:cNvPr id="76" name="组合 75">
            <a:extLst>
              <a:ext uri="{FF2B5EF4-FFF2-40B4-BE49-F238E27FC236}">
                <a16:creationId xmlns:a16="http://schemas.microsoft.com/office/drawing/2014/main" id="{F24C86AB-F68A-45E0-A88F-DF0271323DA6}"/>
              </a:ext>
            </a:extLst>
          </p:cNvPr>
          <p:cNvGrpSpPr/>
          <p:nvPr/>
        </p:nvGrpSpPr>
        <p:grpSpPr>
          <a:xfrm>
            <a:off x="300551" y="229270"/>
            <a:ext cx="3313600" cy="461665"/>
            <a:chOff x="300551" y="229270"/>
            <a:chExt cx="3313600" cy="461665"/>
          </a:xfrm>
        </p:grpSpPr>
        <p:sp>
          <p:nvSpPr>
            <p:cNvPr id="77" name="文本框 76">
              <a:extLst>
                <a:ext uri="{FF2B5EF4-FFF2-40B4-BE49-F238E27FC236}">
                  <a16:creationId xmlns:a16="http://schemas.microsoft.com/office/drawing/2014/main" id="{300D4EC8-F327-4D2D-B7A1-DDBA7B889377}"/>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a:solidFill>
                    <a:schemeClr val="bg1"/>
                  </a:solidFill>
                  <a:latin typeface="思源黑体 CN" panose="020B0500000000000000" pitchFamily="34" charset="-122"/>
                  <a:ea typeface="思源黑体 CN" panose="020B0500000000000000" pitchFamily="34" charset="-122"/>
                  <a:cs typeface="+mn-ea"/>
                </a:rPr>
                <a:t>Background</a:t>
              </a:r>
            </a:p>
          </p:txBody>
        </p:sp>
        <p:grpSp>
          <p:nvGrpSpPr>
            <p:cNvPr id="78" name="Google Shape;863;p65">
              <a:extLst>
                <a:ext uri="{FF2B5EF4-FFF2-40B4-BE49-F238E27FC236}">
                  <a16:creationId xmlns:a16="http://schemas.microsoft.com/office/drawing/2014/main" id="{F5392312-9EF7-45AE-97D4-BC01E138E4B8}"/>
                </a:ext>
              </a:extLst>
            </p:cNvPr>
            <p:cNvGrpSpPr>
              <a:grpSpLocks noChangeAspect="1"/>
            </p:cNvGrpSpPr>
            <p:nvPr/>
          </p:nvGrpSpPr>
          <p:grpSpPr>
            <a:xfrm>
              <a:off x="300551" y="352103"/>
              <a:ext cx="254127" cy="216000"/>
              <a:chOff x="4660325" y="1866850"/>
              <a:chExt cx="68350" cy="58100"/>
            </a:xfrm>
          </p:grpSpPr>
          <p:sp>
            <p:nvSpPr>
              <p:cNvPr id="79" name="Google Shape;864;p65">
                <a:extLst>
                  <a:ext uri="{FF2B5EF4-FFF2-40B4-BE49-F238E27FC236}">
                    <a16:creationId xmlns:a16="http://schemas.microsoft.com/office/drawing/2014/main" id="{1C8B814A-D9AF-449C-B790-2F0A1E2BC9F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5;p65">
                <a:extLst>
                  <a:ext uri="{FF2B5EF4-FFF2-40B4-BE49-F238E27FC236}">
                    <a16:creationId xmlns:a16="http://schemas.microsoft.com/office/drawing/2014/main" id="{C0AC6156-71CA-4664-ADC4-9954101B1B8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 name="文本框 150">
            <a:extLst>
              <a:ext uri="{FF2B5EF4-FFF2-40B4-BE49-F238E27FC236}">
                <a16:creationId xmlns:a16="http://schemas.microsoft.com/office/drawing/2014/main" id="{E9681B67-3049-45B4-A0E2-254183CC01C8}"/>
              </a:ext>
            </a:extLst>
          </p:cNvPr>
          <p:cNvSpPr txBox="1"/>
          <p:nvPr/>
        </p:nvSpPr>
        <p:spPr>
          <a:xfrm>
            <a:off x="804354" y="1391198"/>
            <a:ext cx="7674854" cy="3673570"/>
          </a:xfrm>
          <a:prstGeom prst="rect">
            <a:avLst/>
          </a:prstGeom>
          <a:noFill/>
        </p:spPr>
        <p:txBody>
          <a:bodyPr wrap="square">
            <a:spAutoFit/>
          </a:bodyPr>
          <a:lstStyle/>
          <a:p>
            <a:pPr marL="342900" indent="-342900">
              <a:lnSpc>
                <a:spcPct val="200000"/>
              </a:lnSpc>
              <a:buFont typeface="Arial" panose="020B0604020202020204" pitchFamily="34" charset="0"/>
              <a:buChar char="•"/>
            </a:pPr>
            <a:r>
              <a:rPr lang="zh-CN" altLang="en-US" sz="2400" dirty="0">
                <a:ea typeface="思源黑体 CN" panose="020B0500000000000000" pitchFamily="34" charset="-122"/>
              </a:rPr>
              <a:t>Temporal Dynamics of Crime Patterns</a:t>
            </a:r>
            <a:endParaRPr lang="en-US" altLang="zh-CN" sz="2400" dirty="0">
              <a:ea typeface="思源黑体 CN" panose="020B0500000000000000" pitchFamily="34" charset="-122"/>
            </a:endParaRPr>
          </a:p>
          <a:p>
            <a:pPr>
              <a:lnSpc>
                <a:spcPct val="200000"/>
              </a:lnSpc>
            </a:pPr>
            <a:r>
              <a:rPr lang="zh-CN" altLang="en-US" sz="2400" dirty="0">
                <a:effectLst/>
                <a:latin typeface="Arial" panose="020B0604020202020204" pitchFamily="34" charset="0"/>
              </a:rPr>
              <a:t>传统的预测方法</a:t>
            </a:r>
            <a:r>
              <a:rPr lang="en-US" altLang="zh-CN" sz="2400" dirty="0">
                <a:effectLst/>
                <a:latin typeface="Arial" panose="020B0604020202020204" pitchFamily="34" charset="0"/>
              </a:rPr>
              <a:t>[1,2]</a:t>
            </a:r>
            <a:r>
              <a:rPr lang="zh-CN" altLang="en-US" sz="2400" dirty="0">
                <a:effectLst/>
                <a:latin typeface="Arial" panose="020B0604020202020204" pitchFamily="34" charset="0"/>
              </a:rPr>
              <a:t>假设时间序列</a:t>
            </a:r>
            <a:r>
              <a:rPr lang="zh-CN" altLang="en-US" sz="2400" dirty="0">
                <a:latin typeface="Arial" panose="020B0604020202020204" pitchFamily="34" charset="0"/>
              </a:rPr>
              <a:t>的</a:t>
            </a:r>
            <a:r>
              <a:rPr lang="zh-CN" altLang="en-US" sz="2400" dirty="0">
                <a:effectLst/>
                <a:latin typeface="Arial" panose="020B0604020202020204" pitchFamily="34" charset="0"/>
              </a:rPr>
              <a:t>时间模式是固定的，此外，如果只考虑最近的数据来进行预测，许多有用的信息</a:t>
            </a:r>
            <a:r>
              <a:rPr lang="en-US" altLang="zh-CN" sz="2400" dirty="0">
                <a:effectLst/>
                <a:latin typeface="Arial" panose="020B0604020202020204" pitchFamily="34" charset="0"/>
              </a:rPr>
              <a:t>(</a:t>
            </a:r>
            <a:r>
              <a:rPr lang="zh-CN" altLang="en-US" sz="2400" dirty="0">
                <a:effectLst/>
                <a:latin typeface="Arial" panose="020B0604020202020204" pitchFamily="34" charset="0"/>
              </a:rPr>
              <a:t>例如，犯罪的时间依赖性的长期影响</a:t>
            </a:r>
            <a:r>
              <a:rPr lang="en-US" altLang="zh-CN" sz="2400" dirty="0">
                <a:effectLst/>
                <a:latin typeface="Arial" panose="020B0604020202020204" pitchFamily="34" charset="0"/>
              </a:rPr>
              <a:t>)</a:t>
            </a:r>
            <a:r>
              <a:rPr lang="zh-CN" altLang="en-US" sz="2400" dirty="0">
                <a:effectLst/>
                <a:latin typeface="Arial" panose="020B0604020202020204" pitchFamily="34" charset="0"/>
              </a:rPr>
              <a:t>将会丢失，从而使本</a:t>
            </a:r>
            <a:r>
              <a:rPr lang="zh-CN" altLang="en-US" sz="2400" dirty="0">
                <a:latin typeface="Arial" panose="020B0604020202020204" pitchFamily="34" charset="0"/>
              </a:rPr>
              <a:t>就</a:t>
            </a:r>
            <a:r>
              <a:rPr lang="zh-CN" altLang="en-US" sz="2400" dirty="0">
                <a:effectLst/>
                <a:latin typeface="Arial" panose="020B0604020202020204" pitchFamily="34" charset="0"/>
              </a:rPr>
              <a:t>稀疏的犯罪数据更加稀疏。</a:t>
            </a:r>
            <a:endParaRPr lang="en-US" altLang="zh-CN" sz="2400" dirty="0">
              <a:ea typeface="思源黑体 CN" panose="020B0500000000000000" pitchFamily="34" charset="-122"/>
            </a:endParaRPr>
          </a:p>
        </p:txBody>
      </p:sp>
      <p:sp>
        <p:nvSpPr>
          <p:cNvPr id="152" name="TextBox 3">
            <a:extLst>
              <a:ext uri="{FF2B5EF4-FFF2-40B4-BE49-F238E27FC236}">
                <a16:creationId xmlns:a16="http://schemas.microsoft.com/office/drawing/2014/main" id="{3C1185BA-9472-4A19-8A45-D65A6CD6B601}"/>
              </a:ext>
            </a:extLst>
          </p:cNvPr>
          <p:cNvSpPr txBox="1"/>
          <p:nvPr/>
        </p:nvSpPr>
        <p:spPr>
          <a:xfrm>
            <a:off x="162001" y="6311009"/>
            <a:ext cx="8487050" cy="553998"/>
          </a:xfrm>
          <a:prstGeom prst="rect">
            <a:avLst/>
          </a:prstGeom>
          <a:noFill/>
        </p:spPr>
        <p:txBody>
          <a:bodyPr wrap="square" rtlCol="0">
            <a:spAutoFit/>
          </a:bodyPr>
          <a:lstStyle/>
          <a:p>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[1] Mehdi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Khashei</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Mehdi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Bijari</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and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Gholam</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Improvement of auto-regressive integrated moving average models using fuzzy logic and</a:t>
            </a:r>
          </a:p>
          <a:p>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artificial neural networks (ANNs). Neurocomputing,</a:t>
            </a:r>
            <a:r>
              <a:rPr lang="zh-CN" alt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 </a:t>
            </a:r>
            <a:r>
              <a:rPr lang="en-US" altLang="zh-CN"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2009</a:t>
            </a:r>
          </a:p>
          <a:p>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[2]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Chih</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-Chung Chang and </a:t>
            </a:r>
            <a:r>
              <a:rPr lang="en-US" sz="1000" dirty="0" err="1">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Chih</a:t>
            </a:r>
            <a:r>
              <a:rPr lang="en-US" sz="1000" dirty="0">
                <a:solidFill>
                  <a:schemeClr val="tx1">
                    <a:lumMod val="50000"/>
                    <a:lumOff val="50000"/>
                  </a:schemeClr>
                </a:solidFill>
                <a:latin typeface="思源黑体 CN" panose="020B0500000000000000" pitchFamily="34" charset="-122"/>
                <a:ea typeface="思源黑体 CN" panose="020B0500000000000000" pitchFamily="34" charset="-122"/>
                <a:cs typeface="Times New Roman" panose="02020603050405020304" pitchFamily="18" charset="0"/>
              </a:rPr>
              <a:t>-Jen Lin. 2011. LIBSVM: a library for support vector machines. TIST, 2011</a:t>
            </a:r>
          </a:p>
        </p:txBody>
      </p:sp>
      <p:grpSp>
        <p:nvGrpSpPr>
          <p:cNvPr id="153" name="组合 152">
            <a:extLst>
              <a:ext uri="{FF2B5EF4-FFF2-40B4-BE49-F238E27FC236}">
                <a16:creationId xmlns:a16="http://schemas.microsoft.com/office/drawing/2014/main" id="{C11EB4DC-CD57-498F-ACB2-E09567ACC0D8}"/>
              </a:ext>
            </a:extLst>
          </p:cNvPr>
          <p:cNvGrpSpPr/>
          <p:nvPr/>
        </p:nvGrpSpPr>
        <p:grpSpPr>
          <a:xfrm>
            <a:off x="248596" y="2355952"/>
            <a:ext cx="8629009" cy="3507908"/>
            <a:chOff x="559254" y="1646237"/>
            <a:chExt cx="10771339" cy="3665726"/>
          </a:xfrm>
        </p:grpSpPr>
        <p:pic>
          <p:nvPicPr>
            <p:cNvPr id="154" name="Picture 2">
              <a:extLst>
                <a:ext uri="{FF2B5EF4-FFF2-40B4-BE49-F238E27FC236}">
                  <a16:creationId xmlns:a16="http://schemas.microsoft.com/office/drawing/2014/main" id="{30E5BB8D-FDA5-4A84-A853-0B90301267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393"/>
            <a:stretch/>
          </p:blipFill>
          <p:spPr bwMode="auto">
            <a:xfrm>
              <a:off x="559254" y="1646237"/>
              <a:ext cx="10725150" cy="3565525"/>
            </a:xfrm>
            <a:prstGeom prst="rect">
              <a:avLst/>
            </a:prstGeom>
            <a:noFill/>
            <a:extLst>
              <a:ext uri="{909E8E84-426E-40DD-AFC4-6F175D3DCCD1}">
                <a14:hiddenFill xmlns:a14="http://schemas.microsoft.com/office/drawing/2010/main">
                  <a:solidFill>
                    <a:srgbClr val="FFFFFF"/>
                  </a:solidFill>
                </a14:hiddenFill>
              </a:ext>
            </a:extLst>
          </p:spPr>
        </p:pic>
        <p:pic>
          <p:nvPicPr>
            <p:cNvPr id="155" name="图片 154">
              <a:extLst>
                <a:ext uri="{FF2B5EF4-FFF2-40B4-BE49-F238E27FC236}">
                  <a16:creationId xmlns:a16="http://schemas.microsoft.com/office/drawing/2014/main" id="{E30DEB52-7766-45D3-8078-65D23879FAA8}"/>
                </a:ext>
              </a:extLst>
            </p:cNvPr>
            <p:cNvPicPr>
              <a:picLocks noChangeAspect="1"/>
            </p:cNvPicPr>
            <p:nvPr/>
          </p:nvPicPr>
          <p:blipFill>
            <a:blip r:embed="rId5"/>
            <a:stretch>
              <a:fillRect/>
            </a:stretch>
          </p:blipFill>
          <p:spPr>
            <a:xfrm>
              <a:off x="8980062" y="5015101"/>
              <a:ext cx="1952905" cy="257091"/>
            </a:xfrm>
            <a:prstGeom prst="rect">
              <a:avLst/>
            </a:prstGeom>
          </p:spPr>
        </p:pic>
        <p:pic>
          <p:nvPicPr>
            <p:cNvPr id="156" name="图片 155">
              <a:extLst>
                <a:ext uri="{FF2B5EF4-FFF2-40B4-BE49-F238E27FC236}">
                  <a16:creationId xmlns:a16="http://schemas.microsoft.com/office/drawing/2014/main" id="{E9C02DA8-75F6-45B2-AD37-214EC011494B}"/>
                </a:ext>
              </a:extLst>
            </p:cNvPr>
            <p:cNvPicPr>
              <a:picLocks noChangeAspect="1"/>
            </p:cNvPicPr>
            <p:nvPr/>
          </p:nvPicPr>
          <p:blipFill>
            <a:blip r:embed="rId5"/>
            <a:stretch>
              <a:fillRect/>
            </a:stretch>
          </p:blipFill>
          <p:spPr>
            <a:xfrm>
              <a:off x="10535343" y="4950671"/>
              <a:ext cx="795250" cy="361292"/>
            </a:xfrm>
            <a:prstGeom prst="rect">
              <a:avLst/>
            </a:prstGeom>
          </p:spPr>
        </p:pic>
      </p:grpSp>
      <p:pic>
        <p:nvPicPr>
          <p:cNvPr id="157" name="图片 156">
            <a:extLst>
              <a:ext uri="{FF2B5EF4-FFF2-40B4-BE49-F238E27FC236}">
                <a16:creationId xmlns:a16="http://schemas.microsoft.com/office/drawing/2014/main" id="{ED65C318-129C-4E41-9E78-FEF411B20BE9}"/>
              </a:ext>
            </a:extLst>
          </p:cNvPr>
          <p:cNvPicPr>
            <a:picLocks noChangeAspect="1"/>
          </p:cNvPicPr>
          <p:nvPr/>
        </p:nvPicPr>
        <p:blipFill rotWithShape="1">
          <a:blip r:embed="rId6"/>
          <a:srcRect l="2843" t="1855" r="-3906" b="2619"/>
          <a:stretch/>
        </p:blipFill>
        <p:spPr>
          <a:xfrm>
            <a:off x="554678" y="2099944"/>
            <a:ext cx="8407965" cy="4212253"/>
          </a:xfrm>
          <a:prstGeom prst="rect">
            <a:avLst/>
          </a:prstGeom>
        </p:spPr>
      </p:pic>
      <p:pic>
        <p:nvPicPr>
          <p:cNvPr id="1028" name="Picture 4">
            <a:extLst>
              <a:ext uri="{FF2B5EF4-FFF2-40B4-BE49-F238E27FC236}">
                <a16:creationId xmlns:a16="http://schemas.microsoft.com/office/drawing/2014/main" id="{7DED61F3-D1DA-4041-A83A-C60F8CA21B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76"/>
          <a:stretch/>
        </p:blipFill>
        <p:spPr bwMode="auto">
          <a:xfrm>
            <a:off x="893618" y="2190290"/>
            <a:ext cx="7502161"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04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5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53"/>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7</a:t>
            </a:fld>
            <a:endParaRPr lang="zh-CN" altLang="en-US"/>
          </a:p>
        </p:txBody>
      </p:sp>
      <p:sp>
        <p:nvSpPr>
          <p:cNvPr id="5" name="矩形 4">
            <a:extLst>
              <a:ext uri="{FF2B5EF4-FFF2-40B4-BE49-F238E27FC236}">
                <a16:creationId xmlns:a16="http://schemas.microsoft.com/office/drawing/2014/main" id="{6E59E9BC-4EF0-46E1-8D53-A45E22C6EE0E}"/>
              </a:ext>
            </a:extLst>
          </p:cNvPr>
          <p:cNvSpPr/>
          <p:nvPr/>
        </p:nvSpPr>
        <p:spPr>
          <a:xfrm>
            <a:off x="281141" y="810234"/>
            <a:ext cx="1866217"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Challenges</a:t>
            </a:r>
            <a:endParaRPr lang="zh-CN" altLang="en-US" sz="2400" b="1" dirty="0">
              <a:solidFill>
                <a:srgbClr val="C00000"/>
              </a:solidFill>
              <a:latin typeface="思源黑体 CN" panose="020B0500000000000000" pitchFamily="34" charset="-122"/>
              <a:ea typeface="思源黑体 CN" panose="020B0500000000000000" pitchFamily="34" charset="-122"/>
            </a:endParaRPr>
          </a:p>
        </p:txBody>
      </p:sp>
      <p:grpSp>
        <p:nvGrpSpPr>
          <p:cNvPr id="76" name="组合 75">
            <a:extLst>
              <a:ext uri="{FF2B5EF4-FFF2-40B4-BE49-F238E27FC236}">
                <a16:creationId xmlns:a16="http://schemas.microsoft.com/office/drawing/2014/main" id="{F24C86AB-F68A-45E0-A88F-DF0271323DA6}"/>
              </a:ext>
            </a:extLst>
          </p:cNvPr>
          <p:cNvGrpSpPr/>
          <p:nvPr/>
        </p:nvGrpSpPr>
        <p:grpSpPr>
          <a:xfrm>
            <a:off x="300551" y="229270"/>
            <a:ext cx="3313600" cy="461665"/>
            <a:chOff x="300551" y="229270"/>
            <a:chExt cx="3313600" cy="461665"/>
          </a:xfrm>
        </p:grpSpPr>
        <p:sp>
          <p:nvSpPr>
            <p:cNvPr id="77" name="文本框 76">
              <a:extLst>
                <a:ext uri="{FF2B5EF4-FFF2-40B4-BE49-F238E27FC236}">
                  <a16:creationId xmlns:a16="http://schemas.microsoft.com/office/drawing/2014/main" id="{300D4EC8-F327-4D2D-B7A1-DDBA7B889377}"/>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a:solidFill>
                    <a:schemeClr val="bg1"/>
                  </a:solidFill>
                  <a:latin typeface="思源黑体 CN" panose="020B0500000000000000" pitchFamily="34" charset="-122"/>
                  <a:ea typeface="思源黑体 CN" panose="020B0500000000000000" pitchFamily="34" charset="-122"/>
                  <a:cs typeface="+mn-ea"/>
                </a:rPr>
                <a:t>Background</a:t>
              </a:r>
            </a:p>
          </p:txBody>
        </p:sp>
        <p:grpSp>
          <p:nvGrpSpPr>
            <p:cNvPr id="78" name="Google Shape;863;p65">
              <a:extLst>
                <a:ext uri="{FF2B5EF4-FFF2-40B4-BE49-F238E27FC236}">
                  <a16:creationId xmlns:a16="http://schemas.microsoft.com/office/drawing/2014/main" id="{F5392312-9EF7-45AE-97D4-BC01E138E4B8}"/>
                </a:ext>
              </a:extLst>
            </p:cNvPr>
            <p:cNvGrpSpPr>
              <a:grpSpLocks noChangeAspect="1"/>
            </p:cNvGrpSpPr>
            <p:nvPr/>
          </p:nvGrpSpPr>
          <p:grpSpPr>
            <a:xfrm>
              <a:off x="300551" y="352103"/>
              <a:ext cx="254127" cy="216000"/>
              <a:chOff x="4660325" y="1866850"/>
              <a:chExt cx="68350" cy="58100"/>
            </a:xfrm>
          </p:grpSpPr>
          <p:sp>
            <p:nvSpPr>
              <p:cNvPr id="79" name="Google Shape;864;p65">
                <a:extLst>
                  <a:ext uri="{FF2B5EF4-FFF2-40B4-BE49-F238E27FC236}">
                    <a16:creationId xmlns:a16="http://schemas.microsoft.com/office/drawing/2014/main" id="{1C8B814A-D9AF-449C-B790-2F0A1E2BC9F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5;p65">
                <a:extLst>
                  <a:ext uri="{FF2B5EF4-FFF2-40B4-BE49-F238E27FC236}">
                    <a16:creationId xmlns:a16="http://schemas.microsoft.com/office/drawing/2014/main" id="{C0AC6156-71CA-4664-ADC4-9954101B1B8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 name="文本框 150">
            <a:extLst>
              <a:ext uri="{FF2B5EF4-FFF2-40B4-BE49-F238E27FC236}">
                <a16:creationId xmlns:a16="http://schemas.microsoft.com/office/drawing/2014/main" id="{E9681B67-3049-45B4-A0E2-254183CC01C8}"/>
              </a:ext>
            </a:extLst>
          </p:cNvPr>
          <p:cNvSpPr txBox="1"/>
          <p:nvPr/>
        </p:nvSpPr>
        <p:spPr>
          <a:xfrm>
            <a:off x="804354" y="1391198"/>
            <a:ext cx="8177646" cy="716350"/>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dirty="0">
                <a:ea typeface="思源黑体 CN" panose="020B0500000000000000" pitchFamily="34" charset="-122"/>
              </a:rPr>
              <a:t>Complex Category Dependencies</a:t>
            </a:r>
          </a:p>
        </p:txBody>
      </p:sp>
      <p:pic>
        <p:nvPicPr>
          <p:cNvPr id="3" name="图片 2">
            <a:extLst>
              <a:ext uri="{FF2B5EF4-FFF2-40B4-BE49-F238E27FC236}">
                <a16:creationId xmlns:a16="http://schemas.microsoft.com/office/drawing/2014/main" id="{2254CAA5-E50D-45F2-972C-18165822C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704" y="2341619"/>
            <a:ext cx="7348591" cy="3557614"/>
          </a:xfrm>
          <a:prstGeom prst="rect">
            <a:avLst/>
          </a:prstGeom>
        </p:spPr>
      </p:pic>
    </p:spTree>
    <p:extLst>
      <p:ext uri="{BB962C8B-B14F-4D97-AF65-F5344CB8AC3E}">
        <p14:creationId xmlns:p14="http://schemas.microsoft.com/office/powerpoint/2010/main" val="211577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8</a:t>
            </a:fld>
            <a:endParaRPr lang="zh-CN" altLang="en-US"/>
          </a:p>
        </p:txBody>
      </p:sp>
      <p:sp>
        <p:nvSpPr>
          <p:cNvPr id="5" name="矩形 4">
            <a:extLst>
              <a:ext uri="{FF2B5EF4-FFF2-40B4-BE49-F238E27FC236}">
                <a16:creationId xmlns:a16="http://schemas.microsoft.com/office/drawing/2014/main" id="{6E59E9BC-4EF0-46E1-8D53-A45E22C6EE0E}"/>
              </a:ext>
            </a:extLst>
          </p:cNvPr>
          <p:cNvSpPr/>
          <p:nvPr/>
        </p:nvSpPr>
        <p:spPr>
          <a:xfrm>
            <a:off x="281141" y="810234"/>
            <a:ext cx="1866217"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Challenges</a:t>
            </a:r>
            <a:endParaRPr lang="zh-CN" altLang="en-US" sz="2400" b="1" dirty="0">
              <a:solidFill>
                <a:srgbClr val="C00000"/>
              </a:solidFill>
              <a:latin typeface="思源黑体 CN" panose="020B0500000000000000" pitchFamily="34" charset="-122"/>
              <a:ea typeface="思源黑体 CN" panose="020B0500000000000000" pitchFamily="34" charset="-122"/>
            </a:endParaRPr>
          </a:p>
        </p:txBody>
      </p:sp>
      <p:grpSp>
        <p:nvGrpSpPr>
          <p:cNvPr id="76" name="组合 75">
            <a:extLst>
              <a:ext uri="{FF2B5EF4-FFF2-40B4-BE49-F238E27FC236}">
                <a16:creationId xmlns:a16="http://schemas.microsoft.com/office/drawing/2014/main" id="{F24C86AB-F68A-45E0-A88F-DF0271323DA6}"/>
              </a:ext>
            </a:extLst>
          </p:cNvPr>
          <p:cNvGrpSpPr/>
          <p:nvPr/>
        </p:nvGrpSpPr>
        <p:grpSpPr>
          <a:xfrm>
            <a:off x="300551" y="229270"/>
            <a:ext cx="3313600" cy="461665"/>
            <a:chOff x="300551" y="229270"/>
            <a:chExt cx="3313600" cy="461665"/>
          </a:xfrm>
        </p:grpSpPr>
        <p:sp>
          <p:nvSpPr>
            <p:cNvPr id="77" name="文本框 76">
              <a:extLst>
                <a:ext uri="{FF2B5EF4-FFF2-40B4-BE49-F238E27FC236}">
                  <a16:creationId xmlns:a16="http://schemas.microsoft.com/office/drawing/2014/main" id="{300D4EC8-F327-4D2D-B7A1-DDBA7B889377}"/>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a:solidFill>
                    <a:schemeClr val="bg1"/>
                  </a:solidFill>
                  <a:latin typeface="思源黑体 CN" panose="020B0500000000000000" pitchFamily="34" charset="-122"/>
                  <a:ea typeface="思源黑体 CN" panose="020B0500000000000000" pitchFamily="34" charset="-122"/>
                  <a:cs typeface="+mn-ea"/>
                </a:rPr>
                <a:t>Background</a:t>
              </a:r>
            </a:p>
          </p:txBody>
        </p:sp>
        <p:grpSp>
          <p:nvGrpSpPr>
            <p:cNvPr id="78" name="Google Shape;863;p65">
              <a:extLst>
                <a:ext uri="{FF2B5EF4-FFF2-40B4-BE49-F238E27FC236}">
                  <a16:creationId xmlns:a16="http://schemas.microsoft.com/office/drawing/2014/main" id="{F5392312-9EF7-45AE-97D4-BC01E138E4B8}"/>
                </a:ext>
              </a:extLst>
            </p:cNvPr>
            <p:cNvGrpSpPr>
              <a:grpSpLocks noChangeAspect="1"/>
            </p:cNvGrpSpPr>
            <p:nvPr/>
          </p:nvGrpSpPr>
          <p:grpSpPr>
            <a:xfrm>
              <a:off x="300551" y="352103"/>
              <a:ext cx="254127" cy="216000"/>
              <a:chOff x="4660325" y="1866850"/>
              <a:chExt cx="68350" cy="58100"/>
            </a:xfrm>
          </p:grpSpPr>
          <p:sp>
            <p:nvSpPr>
              <p:cNvPr id="79" name="Google Shape;864;p65">
                <a:extLst>
                  <a:ext uri="{FF2B5EF4-FFF2-40B4-BE49-F238E27FC236}">
                    <a16:creationId xmlns:a16="http://schemas.microsoft.com/office/drawing/2014/main" id="{1C8B814A-D9AF-449C-B790-2F0A1E2BC9F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5;p65">
                <a:extLst>
                  <a:ext uri="{FF2B5EF4-FFF2-40B4-BE49-F238E27FC236}">
                    <a16:creationId xmlns:a16="http://schemas.microsoft.com/office/drawing/2014/main" id="{C0AC6156-71CA-4664-ADC4-9954101B1B8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 name="文本框 150">
            <a:extLst>
              <a:ext uri="{FF2B5EF4-FFF2-40B4-BE49-F238E27FC236}">
                <a16:creationId xmlns:a16="http://schemas.microsoft.com/office/drawing/2014/main" id="{E9681B67-3049-45B4-A0E2-254183CC01C8}"/>
              </a:ext>
            </a:extLst>
          </p:cNvPr>
          <p:cNvSpPr txBox="1"/>
          <p:nvPr/>
        </p:nvSpPr>
        <p:spPr>
          <a:xfrm>
            <a:off x="804354" y="1391198"/>
            <a:ext cx="8177646" cy="716350"/>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dirty="0">
                <a:ea typeface="思源黑体 CN" panose="020B0500000000000000" pitchFamily="34" charset="-122"/>
              </a:rPr>
              <a:t>Inherent Interrelations with Ubiquitous Data</a:t>
            </a:r>
          </a:p>
        </p:txBody>
      </p:sp>
      <p:pic>
        <p:nvPicPr>
          <p:cNvPr id="3" name="图片 2">
            <a:extLst>
              <a:ext uri="{FF2B5EF4-FFF2-40B4-BE49-F238E27FC236}">
                <a16:creationId xmlns:a16="http://schemas.microsoft.com/office/drawing/2014/main" id="{52DFDCA2-BA5A-444F-820F-1A82886F8389}"/>
              </a:ext>
            </a:extLst>
          </p:cNvPr>
          <p:cNvPicPr>
            <a:picLocks noChangeAspect="1"/>
          </p:cNvPicPr>
          <p:nvPr/>
        </p:nvPicPr>
        <p:blipFill>
          <a:blip r:embed="rId3"/>
          <a:stretch>
            <a:fillRect/>
          </a:stretch>
        </p:blipFill>
        <p:spPr>
          <a:xfrm>
            <a:off x="406329" y="2329702"/>
            <a:ext cx="8212038" cy="3749237"/>
          </a:xfrm>
          <a:prstGeom prst="rect">
            <a:avLst/>
          </a:prstGeom>
        </p:spPr>
      </p:pic>
    </p:spTree>
    <p:extLst>
      <p:ext uri="{BB962C8B-B14F-4D97-AF65-F5344CB8AC3E}">
        <p14:creationId xmlns:p14="http://schemas.microsoft.com/office/powerpoint/2010/main" val="3310285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a:extLst>
              <a:ext uri="{FF2B5EF4-FFF2-40B4-BE49-F238E27FC236}">
                <a16:creationId xmlns:a16="http://schemas.microsoft.com/office/drawing/2014/main" id="{BC766828-36C6-4501-9E9F-2943830740A2}"/>
              </a:ext>
            </a:extLst>
          </p:cNvPr>
          <p:cNvSpPr>
            <a:spLocks noGrp="1"/>
          </p:cNvSpPr>
          <p:nvPr>
            <p:ph type="sldNum" sz="quarter" idx="12"/>
          </p:nvPr>
        </p:nvSpPr>
        <p:spPr/>
        <p:txBody>
          <a:bodyPr/>
          <a:lstStyle/>
          <a:p>
            <a:pPr algn="r"/>
            <a:fld id="{2529C571-CC98-407B-9284-28AFD26ECFE0}" type="slidenum">
              <a:rPr lang="zh-CN" altLang="en-US" smtClean="0"/>
              <a:pPr algn="r"/>
              <a:t>9</a:t>
            </a:fld>
            <a:endParaRPr lang="zh-CN" altLang="en-US"/>
          </a:p>
        </p:txBody>
      </p:sp>
      <p:sp>
        <p:nvSpPr>
          <p:cNvPr id="5" name="矩形 4">
            <a:extLst>
              <a:ext uri="{FF2B5EF4-FFF2-40B4-BE49-F238E27FC236}">
                <a16:creationId xmlns:a16="http://schemas.microsoft.com/office/drawing/2014/main" id="{6E59E9BC-4EF0-46E1-8D53-A45E22C6EE0E}"/>
              </a:ext>
            </a:extLst>
          </p:cNvPr>
          <p:cNvSpPr/>
          <p:nvPr/>
        </p:nvSpPr>
        <p:spPr>
          <a:xfrm>
            <a:off x="281141" y="810234"/>
            <a:ext cx="1866217" cy="461665"/>
          </a:xfrm>
          <a:prstGeom prst="rect">
            <a:avLst/>
          </a:prstGeom>
        </p:spPr>
        <p:txBody>
          <a:bodyPr wrap="none">
            <a:spAutoFit/>
          </a:bodyPr>
          <a:lstStyle/>
          <a:p>
            <a:r>
              <a:rPr lang="en-US" altLang="zh-CN" sz="2400" b="1" dirty="0">
                <a:solidFill>
                  <a:srgbClr val="C00000"/>
                </a:solidFill>
                <a:latin typeface="思源黑体 CN" panose="020B0500000000000000" pitchFamily="34" charset="-122"/>
                <a:ea typeface="思源黑体 CN" panose="020B0500000000000000" pitchFamily="34" charset="-122"/>
              </a:rPr>
              <a:t>Challenges</a:t>
            </a:r>
            <a:endParaRPr lang="zh-CN" altLang="en-US" sz="2400" b="1" dirty="0">
              <a:solidFill>
                <a:srgbClr val="C00000"/>
              </a:solidFill>
              <a:latin typeface="思源黑体 CN" panose="020B0500000000000000" pitchFamily="34" charset="-122"/>
              <a:ea typeface="思源黑体 CN" panose="020B0500000000000000" pitchFamily="34" charset="-122"/>
            </a:endParaRPr>
          </a:p>
        </p:txBody>
      </p:sp>
      <p:grpSp>
        <p:nvGrpSpPr>
          <p:cNvPr id="76" name="组合 75">
            <a:extLst>
              <a:ext uri="{FF2B5EF4-FFF2-40B4-BE49-F238E27FC236}">
                <a16:creationId xmlns:a16="http://schemas.microsoft.com/office/drawing/2014/main" id="{F24C86AB-F68A-45E0-A88F-DF0271323DA6}"/>
              </a:ext>
            </a:extLst>
          </p:cNvPr>
          <p:cNvGrpSpPr/>
          <p:nvPr/>
        </p:nvGrpSpPr>
        <p:grpSpPr>
          <a:xfrm>
            <a:off x="300551" y="229270"/>
            <a:ext cx="3313600" cy="461665"/>
            <a:chOff x="300551" y="229270"/>
            <a:chExt cx="3313600" cy="461665"/>
          </a:xfrm>
        </p:grpSpPr>
        <p:sp>
          <p:nvSpPr>
            <p:cNvPr id="77" name="文本框 76">
              <a:extLst>
                <a:ext uri="{FF2B5EF4-FFF2-40B4-BE49-F238E27FC236}">
                  <a16:creationId xmlns:a16="http://schemas.microsoft.com/office/drawing/2014/main" id="{300D4EC8-F327-4D2D-B7A1-DDBA7B889377}"/>
                </a:ext>
              </a:extLst>
            </p:cNvPr>
            <p:cNvSpPr txBox="1"/>
            <p:nvPr/>
          </p:nvSpPr>
          <p:spPr>
            <a:xfrm>
              <a:off x="554678" y="229270"/>
              <a:ext cx="3059473" cy="461665"/>
            </a:xfrm>
            <a:prstGeom prst="rect">
              <a:avLst/>
            </a:prstGeom>
            <a:noFill/>
          </p:spPr>
          <p:txBody>
            <a:bodyPr wrap="square" rtlCol="0">
              <a:spAutoFit/>
            </a:bodyPr>
            <a:lstStyle/>
            <a:p>
              <a:pPr>
                <a:defRPr/>
              </a:pPr>
              <a:r>
                <a:rPr lang="en-US" altLang="zh-CN" sz="2400" b="1">
                  <a:solidFill>
                    <a:schemeClr val="bg1"/>
                  </a:solidFill>
                  <a:latin typeface="思源黑体 CN" panose="020B0500000000000000" pitchFamily="34" charset="-122"/>
                  <a:ea typeface="思源黑体 CN" panose="020B0500000000000000" pitchFamily="34" charset="-122"/>
                  <a:cs typeface="+mn-ea"/>
                </a:rPr>
                <a:t>Background</a:t>
              </a:r>
            </a:p>
          </p:txBody>
        </p:sp>
        <p:grpSp>
          <p:nvGrpSpPr>
            <p:cNvPr id="78" name="Google Shape;863;p65">
              <a:extLst>
                <a:ext uri="{FF2B5EF4-FFF2-40B4-BE49-F238E27FC236}">
                  <a16:creationId xmlns:a16="http://schemas.microsoft.com/office/drawing/2014/main" id="{F5392312-9EF7-45AE-97D4-BC01E138E4B8}"/>
                </a:ext>
              </a:extLst>
            </p:cNvPr>
            <p:cNvGrpSpPr>
              <a:grpSpLocks noChangeAspect="1"/>
            </p:cNvGrpSpPr>
            <p:nvPr/>
          </p:nvGrpSpPr>
          <p:grpSpPr>
            <a:xfrm>
              <a:off x="300551" y="352103"/>
              <a:ext cx="254127" cy="216000"/>
              <a:chOff x="4660325" y="1866850"/>
              <a:chExt cx="68350" cy="58100"/>
            </a:xfrm>
          </p:grpSpPr>
          <p:sp>
            <p:nvSpPr>
              <p:cNvPr id="79" name="Google Shape;864;p65">
                <a:extLst>
                  <a:ext uri="{FF2B5EF4-FFF2-40B4-BE49-F238E27FC236}">
                    <a16:creationId xmlns:a16="http://schemas.microsoft.com/office/drawing/2014/main" id="{1C8B814A-D9AF-449C-B790-2F0A1E2BC9F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5;p65">
                <a:extLst>
                  <a:ext uri="{FF2B5EF4-FFF2-40B4-BE49-F238E27FC236}">
                    <a16:creationId xmlns:a16="http://schemas.microsoft.com/office/drawing/2014/main" id="{C0AC6156-71CA-4664-ADC4-9954101B1B8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 name="文本框 150">
            <a:extLst>
              <a:ext uri="{FF2B5EF4-FFF2-40B4-BE49-F238E27FC236}">
                <a16:creationId xmlns:a16="http://schemas.microsoft.com/office/drawing/2014/main" id="{E9681B67-3049-45B4-A0E2-254183CC01C8}"/>
              </a:ext>
            </a:extLst>
          </p:cNvPr>
          <p:cNvSpPr txBox="1"/>
          <p:nvPr/>
        </p:nvSpPr>
        <p:spPr>
          <a:xfrm>
            <a:off x="804354" y="1391198"/>
            <a:ext cx="8177646" cy="716350"/>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dirty="0">
                <a:ea typeface="思源黑体 CN" panose="020B0500000000000000" pitchFamily="34" charset="-122"/>
              </a:rPr>
              <a:t>Unknown Temporal Relevance </a:t>
            </a:r>
            <a:endParaRPr lang="zh-CN" altLang="en-US" sz="2400" dirty="0">
              <a:ea typeface="思源黑体 CN" panose="020B0500000000000000" pitchFamily="34" charset="-122"/>
            </a:endParaRPr>
          </a:p>
        </p:txBody>
      </p:sp>
      <p:pic>
        <p:nvPicPr>
          <p:cNvPr id="10" name="图片 9">
            <a:extLst>
              <a:ext uri="{FF2B5EF4-FFF2-40B4-BE49-F238E27FC236}">
                <a16:creationId xmlns:a16="http://schemas.microsoft.com/office/drawing/2014/main" id="{A00D2377-6AD8-4E9C-BA15-92D4E1F4D4CE}"/>
              </a:ext>
            </a:extLst>
          </p:cNvPr>
          <p:cNvPicPr>
            <a:picLocks noChangeAspect="1"/>
          </p:cNvPicPr>
          <p:nvPr/>
        </p:nvPicPr>
        <p:blipFill rotWithShape="1">
          <a:blip r:embed="rId3"/>
          <a:srcRect l="5468" t="6818" r="3220" b="3418"/>
          <a:stretch/>
        </p:blipFill>
        <p:spPr>
          <a:xfrm>
            <a:off x="597770" y="2107548"/>
            <a:ext cx="7948460" cy="4157838"/>
          </a:xfrm>
          <a:prstGeom prst="rect">
            <a:avLst/>
          </a:prstGeom>
        </p:spPr>
      </p:pic>
      <p:pic>
        <p:nvPicPr>
          <p:cNvPr id="11" name="图片 10">
            <a:extLst>
              <a:ext uri="{FF2B5EF4-FFF2-40B4-BE49-F238E27FC236}">
                <a16:creationId xmlns:a16="http://schemas.microsoft.com/office/drawing/2014/main" id="{87F9EAB3-14EB-4A76-A995-0ECD70C2111F}"/>
              </a:ext>
            </a:extLst>
          </p:cNvPr>
          <p:cNvPicPr>
            <a:picLocks noChangeAspect="1"/>
          </p:cNvPicPr>
          <p:nvPr/>
        </p:nvPicPr>
        <p:blipFill rotWithShape="1">
          <a:blip r:embed="rId4"/>
          <a:srcRect l="2305" r="2074" b="1840"/>
          <a:stretch/>
        </p:blipFill>
        <p:spPr>
          <a:xfrm>
            <a:off x="597770" y="2107548"/>
            <a:ext cx="7948460" cy="4197579"/>
          </a:xfrm>
          <a:prstGeom prst="rect">
            <a:avLst/>
          </a:prstGeom>
        </p:spPr>
      </p:pic>
    </p:spTree>
    <p:extLst>
      <p:ext uri="{BB962C8B-B14F-4D97-AF65-F5344CB8AC3E}">
        <p14:creationId xmlns:p14="http://schemas.microsoft.com/office/powerpoint/2010/main" val="344487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eb054f59-82a5-4c76-9427-0f80d850be40"/>
</p:tagLst>
</file>

<file path=ppt/theme/theme1.xml><?xml version="1.0" encoding="utf-8"?>
<a:theme xmlns:a="http://schemas.openxmlformats.org/drawingml/2006/main" name="主题5">
  <a:themeElements>
    <a:clrScheme name="自定义 49">
      <a:dk1>
        <a:srgbClr val="000000"/>
      </a:dk1>
      <a:lt1>
        <a:srgbClr val="FFFFFF"/>
      </a:lt1>
      <a:dk2>
        <a:srgbClr val="778495"/>
      </a:dk2>
      <a:lt2>
        <a:srgbClr val="F0F0F0"/>
      </a:lt2>
      <a:accent1>
        <a:srgbClr val="354A5D"/>
      </a:accent1>
      <a:accent2>
        <a:srgbClr val="CE4C4B"/>
      </a:accent2>
      <a:accent3>
        <a:srgbClr val="A7AA9D"/>
      </a:accent3>
      <a:accent4>
        <a:srgbClr val="778495"/>
      </a:accent4>
      <a:accent5>
        <a:srgbClr val="586270"/>
      </a:accent5>
      <a:accent6>
        <a:srgbClr val="56595B"/>
      </a:accent6>
      <a:hlink>
        <a:srgbClr val="0F6FC6"/>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9">
    <a:dk1>
      <a:srgbClr val="000000"/>
    </a:dk1>
    <a:lt1>
      <a:srgbClr val="FFFFFF"/>
    </a:lt1>
    <a:dk2>
      <a:srgbClr val="778495"/>
    </a:dk2>
    <a:lt2>
      <a:srgbClr val="F0F0F0"/>
    </a:lt2>
    <a:accent1>
      <a:srgbClr val="354A5D"/>
    </a:accent1>
    <a:accent2>
      <a:srgbClr val="CE4C4B"/>
    </a:accent2>
    <a:accent3>
      <a:srgbClr val="A7AA9D"/>
    </a:accent3>
    <a:accent4>
      <a:srgbClr val="778495"/>
    </a:accent4>
    <a:accent5>
      <a:srgbClr val="586270"/>
    </a:accent5>
    <a:accent6>
      <a:srgbClr val="56595B"/>
    </a:accent6>
    <a:hlink>
      <a:srgbClr val="0F6FC6"/>
    </a:hlink>
    <a:folHlink>
      <a:srgbClr val="BFBFBF"/>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iSlide</Template>
  <TotalTime>19317</TotalTime>
  <Words>3331</Words>
  <Application>Microsoft Office PowerPoint</Application>
  <PresentationFormat>全屏显示(4:3)</PresentationFormat>
  <Paragraphs>228</Paragraphs>
  <Slides>22</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-apple-system</vt:lpstr>
      <vt:lpstr>PingFang SC</vt:lpstr>
      <vt:lpstr>等线</vt:lpstr>
      <vt:lpstr>思源黑体 CN</vt:lpstr>
      <vt:lpstr>宋体</vt:lpstr>
      <vt:lpstr>微软雅黑</vt:lpstr>
      <vt:lpstr>Arial</vt:lpstr>
      <vt:lpstr>comic sans ms</vt:lpstr>
      <vt:lpstr>Roboto</vt:lpstr>
      <vt:lpstr>Times New Roman</vt:lpstr>
      <vt:lpstr>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yuchen wang</dc:creator>
  <cp:lastModifiedBy>zijiamm@163.com</cp:lastModifiedBy>
  <cp:revision>1579</cp:revision>
  <cp:lastPrinted>2020-07-02T13:43:08Z</cp:lastPrinted>
  <dcterms:created xsi:type="dcterms:W3CDTF">2017-09-24T16:00:00Z</dcterms:created>
  <dcterms:modified xsi:type="dcterms:W3CDTF">2021-06-03T08:53:55Z</dcterms:modified>
  <cp:category>work report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2018-08-22T08:40:42.0572491Z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